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0" r:id="rId2"/>
    <p:sldId id="274" r:id="rId3"/>
    <p:sldId id="275" r:id="rId4"/>
    <p:sldId id="266" r:id="rId5"/>
    <p:sldId id="276" r:id="rId6"/>
    <p:sldId id="268" r:id="rId7"/>
    <p:sldId id="272" r:id="rId8"/>
    <p:sldId id="277" r:id="rId9"/>
    <p:sldId id="267" r:id="rId10"/>
    <p:sldId id="269" r:id="rId11"/>
    <p:sldId id="278" r:id="rId12"/>
    <p:sldId id="256" r:id="rId13"/>
    <p:sldId id="264" r:id="rId14"/>
    <p:sldId id="257" r:id="rId15"/>
    <p:sldId id="258" r:id="rId16"/>
    <p:sldId id="279" r:id="rId17"/>
    <p:sldId id="280" r:id="rId18"/>
    <p:sldId id="261" r:id="rId19"/>
    <p:sldId id="265" r:id="rId20"/>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2154" y="1098"/>
      </p:cViewPr>
      <p:guideLst>
        <p:guide orient="horz" pos="2160"/>
        <p:guide pos="3840"/>
      </p:guideLst>
    </p:cSldViewPr>
  </p:slideViewPr>
  <p:notesTextViewPr>
    <p:cViewPr>
      <p:scale>
        <a:sx n="1" d="1"/>
        <a:sy n="1" d="1"/>
      </p:scale>
      <p:origin x="0" y="0"/>
    </p:cViewPr>
  </p:notesTextViewPr>
  <p:sorterViewPr>
    <p:cViewPr varScale="1">
      <p:scale>
        <a:sx n="1" d="1"/>
        <a:sy n="1" d="1"/>
      </p:scale>
      <p:origin x="0" y="-4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dirty="0"/>
              <a:t>Induction Bundle Components</a:t>
            </a:r>
            <a:r>
              <a:rPr lang="en-US" sz="1800" baseline="0" dirty="0"/>
              <a:t> by Month</a:t>
            </a:r>
            <a:endParaRPr lang="en-US" sz="1800" dirty="0"/>
          </a:p>
        </c:rich>
      </c:tx>
      <c:layout>
        <c:manualLayout>
          <c:xMode val="edge"/>
          <c:yMode val="edge"/>
          <c:x val="0.24348042432195979"/>
          <c:y val="6.9866285272573091E-4"/>
        </c:manualLayout>
      </c:layout>
      <c:overlay val="0"/>
      <c:spPr>
        <a:noFill/>
        <a:ln w="25400">
          <a:noFill/>
        </a:ln>
      </c:spPr>
    </c:title>
    <c:autoTitleDeleted val="0"/>
    <c:plotArea>
      <c:layout>
        <c:manualLayout>
          <c:layoutTarget val="inner"/>
          <c:xMode val="edge"/>
          <c:yMode val="edge"/>
          <c:x val="0.10000820209973744"/>
          <c:y val="6.5819118218425982E-2"/>
          <c:w val="0.68612795275590599"/>
          <c:h val="0.7693265072889427"/>
        </c:manualLayout>
      </c:layout>
      <c:lineChart>
        <c:grouping val="standard"/>
        <c:varyColors val="0"/>
        <c:ser>
          <c:idx val="2"/>
          <c:order val="0"/>
          <c:tx>
            <c:v>Normal Fetal Status</c:v>
          </c:tx>
          <c:cat>
            <c:numRef>
              <c:f>Summary!$A$27:$A$84</c:f>
              <c:numCache>
                <c:formatCode>mmm\-yy</c:formatCode>
                <c:ptCount val="58"/>
                <c:pt idx="0">
                  <c:v>39508</c:v>
                </c:pt>
                <c:pt idx="1">
                  <c:v>39539</c:v>
                </c:pt>
                <c:pt idx="2">
                  <c:v>39569</c:v>
                </c:pt>
                <c:pt idx="3">
                  <c:v>39600</c:v>
                </c:pt>
                <c:pt idx="4">
                  <c:v>39630</c:v>
                </c:pt>
                <c:pt idx="5">
                  <c:v>39661</c:v>
                </c:pt>
                <c:pt idx="6">
                  <c:v>39692</c:v>
                </c:pt>
                <c:pt idx="7">
                  <c:v>39722</c:v>
                </c:pt>
                <c:pt idx="8">
                  <c:v>39753</c:v>
                </c:pt>
                <c:pt idx="9">
                  <c:v>39783</c:v>
                </c:pt>
                <c:pt idx="10">
                  <c:v>39814</c:v>
                </c:pt>
                <c:pt idx="11">
                  <c:v>39845</c:v>
                </c:pt>
                <c:pt idx="12">
                  <c:v>39873</c:v>
                </c:pt>
                <c:pt idx="13">
                  <c:v>39904</c:v>
                </c:pt>
                <c:pt idx="14">
                  <c:v>39934</c:v>
                </c:pt>
                <c:pt idx="15">
                  <c:v>39965</c:v>
                </c:pt>
                <c:pt idx="16">
                  <c:v>39995</c:v>
                </c:pt>
                <c:pt idx="17">
                  <c:v>40026</c:v>
                </c:pt>
                <c:pt idx="18">
                  <c:v>40057</c:v>
                </c:pt>
                <c:pt idx="19">
                  <c:v>40087</c:v>
                </c:pt>
                <c:pt idx="20">
                  <c:v>40118</c:v>
                </c:pt>
                <c:pt idx="21">
                  <c:v>40148</c:v>
                </c:pt>
                <c:pt idx="22">
                  <c:v>40179</c:v>
                </c:pt>
                <c:pt idx="23">
                  <c:v>40210</c:v>
                </c:pt>
                <c:pt idx="24">
                  <c:v>40238</c:v>
                </c:pt>
                <c:pt idx="25">
                  <c:v>40269</c:v>
                </c:pt>
                <c:pt idx="26">
                  <c:v>40299</c:v>
                </c:pt>
                <c:pt idx="27">
                  <c:v>40330</c:v>
                </c:pt>
                <c:pt idx="28">
                  <c:v>40360</c:v>
                </c:pt>
                <c:pt idx="29">
                  <c:v>40391</c:v>
                </c:pt>
                <c:pt idx="30">
                  <c:v>40422</c:v>
                </c:pt>
                <c:pt idx="31">
                  <c:v>40452</c:v>
                </c:pt>
                <c:pt idx="32">
                  <c:v>40483</c:v>
                </c:pt>
                <c:pt idx="33">
                  <c:v>40513</c:v>
                </c:pt>
                <c:pt idx="34">
                  <c:v>40544</c:v>
                </c:pt>
                <c:pt idx="35">
                  <c:v>40575</c:v>
                </c:pt>
                <c:pt idx="36">
                  <c:v>40603</c:v>
                </c:pt>
                <c:pt idx="37">
                  <c:v>40634</c:v>
                </c:pt>
                <c:pt idx="38">
                  <c:v>40664</c:v>
                </c:pt>
                <c:pt idx="39">
                  <c:v>40695</c:v>
                </c:pt>
                <c:pt idx="40">
                  <c:v>40725</c:v>
                </c:pt>
                <c:pt idx="41">
                  <c:v>40756</c:v>
                </c:pt>
                <c:pt idx="42">
                  <c:v>40787</c:v>
                </c:pt>
                <c:pt idx="43">
                  <c:v>40817</c:v>
                </c:pt>
                <c:pt idx="44">
                  <c:v>40848</c:v>
                </c:pt>
                <c:pt idx="45">
                  <c:v>40878</c:v>
                </c:pt>
                <c:pt idx="46">
                  <c:v>40909</c:v>
                </c:pt>
                <c:pt idx="47">
                  <c:v>40940</c:v>
                </c:pt>
                <c:pt idx="48">
                  <c:v>40969</c:v>
                </c:pt>
                <c:pt idx="49">
                  <c:v>41000</c:v>
                </c:pt>
                <c:pt idx="50">
                  <c:v>41030</c:v>
                </c:pt>
                <c:pt idx="51">
                  <c:v>41061</c:v>
                </c:pt>
                <c:pt idx="52">
                  <c:v>41091</c:v>
                </c:pt>
                <c:pt idx="53">
                  <c:v>41122</c:v>
                </c:pt>
                <c:pt idx="54">
                  <c:v>41153</c:v>
                </c:pt>
                <c:pt idx="55">
                  <c:v>41183</c:v>
                </c:pt>
                <c:pt idx="56">
                  <c:v>41214</c:v>
                </c:pt>
                <c:pt idx="57">
                  <c:v>41244</c:v>
                </c:pt>
              </c:numCache>
            </c:numRef>
          </c:cat>
          <c:val>
            <c:numRef>
              <c:f>Summary!$M$27:$M$84</c:f>
              <c:numCache>
                <c:formatCode>0.00%</c:formatCode>
                <c:ptCount val="58"/>
                <c:pt idx="0">
                  <c:v>0.86746987951807353</c:v>
                </c:pt>
                <c:pt idx="1">
                  <c:v>0.89411764705882413</c:v>
                </c:pt>
                <c:pt idx="2">
                  <c:v>0.86021505376344154</c:v>
                </c:pt>
                <c:pt idx="3">
                  <c:v>0.94366197183098588</c:v>
                </c:pt>
                <c:pt idx="4">
                  <c:v>0.95422535211267678</c:v>
                </c:pt>
                <c:pt idx="5">
                  <c:v>0.88620689655172469</c:v>
                </c:pt>
                <c:pt idx="6">
                  <c:v>0.92682926829268364</c:v>
                </c:pt>
                <c:pt idx="7">
                  <c:v>0.95053003533568903</c:v>
                </c:pt>
                <c:pt idx="8">
                  <c:v>0.97047970479704726</c:v>
                </c:pt>
                <c:pt idx="9">
                  <c:v>0.96389891696751018</c:v>
                </c:pt>
                <c:pt idx="10">
                  <c:v>0.9720279720279722</c:v>
                </c:pt>
                <c:pt idx="11">
                  <c:v>0.96864111498257965</c:v>
                </c:pt>
                <c:pt idx="12">
                  <c:v>0.98671096345514953</c:v>
                </c:pt>
                <c:pt idx="13">
                  <c:v>0.98327759197324316</c:v>
                </c:pt>
                <c:pt idx="14">
                  <c:v>0.98939929328621912</c:v>
                </c:pt>
                <c:pt idx="15">
                  <c:v>0.99663299663299654</c:v>
                </c:pt>
                <c:pt idx="16">
                  <c:v>0.97039473684210553</c:v>
                </c:pt>
                <c:pt idx="17">
                  <c:v>0.9859154929577465</c:v>
                </c:pt>
                <c:pt idx="18">
                  <c:v>0.97602739726027421</c:v>
                </c:pt>
                <c:pt idx="19">
                  <c:v>0.98986486486486458</c:v>
                </c:pt>
                <c:pt idx="20">
                  <c:v>0.98936170212765873</c:v>
                </c:pt>
                <c:pt idx="21">
                  <c:v>0.98606271777003396</c:v>
                </c:pt>
                <c:pt idx="22">
                  <c:v>0.98892988929889392</c:v>
                </c:pt>
                <c:pt idx="23">
                  <c:v>0.99270072992700653</c:v>
                </c:pt>
                <c:pt idx="24">
                  <c:v>0.99227799227799229</c:v>
                </c:pt>
                <c:pt idx="25">
                  <c:v>0.98932384341637014</c:v>
                </c:pt>
                <c:pt idx="26">
                  <c:v>0.989169675090252</c:v>
                </c:pt>
                <c:pt idx="27">
                  <c:v>0.99290780141843971</c:v>
                </c:pt>
                <c:pt idx="28">
                  <c:v>1</c:v>
                </c:pt>
                <c:pt idx="29">
                  <c:v>0.99640287769784153</c:v>
                </c:pt>
                <c:pt idx="30">
                  <c:v>0.99009900990099009</c:v>
                </c:pt>
                <c:pt idx="31">
                  <c:v>1</c:v>
                </c:pt>
                <c:pt idx="32">
                  <c:v>0.97416974169741655</c:v>
                </c:pt>
                <c:pt idx="33">
                  <c:v>0.98058252427184345</c:v>
                </c:pt>
                <c:pt idx="34">
                  <c:v>0.98226950354609932</c:v>
                </c:pt>
                <c:pt idx="35">
                  <c:v>0.98220640569394957</c:v>
                </c:pt>
                <c:pt idx="36">
                  <c:v>0.97407407407407465</c:v>
                </c:pt>
                <c:pt idx="37">
                  <c:v>1</c:v>
                </c:pt>
                <c:pt idx="38">
                  <c:v>1</c:v>
                </c:pt>
                <c:pt idx="39">
                  <c:v>0.99062499999999998</c:v>
                </c:pt>
                <c:pt idx="40">
                  <c:v>0.98281786941580751</c:v>
                </c:pt>
                <c:pt idx="41">
                  <c:v>0.99285714285714222</c:v>
                </c:pt>
                <c:pt idx="42">
                  <c:v>0.99315068493150649</c:v>
                </c:pt>
                <c:pt idx="43">
                  <c:v>0.98644067796610169</c:v>
                </c:pt>
                <c:pt idx="44">
                  <c:v>0.99267399267399348</c:v>
                </c:pt>
                <c:pt idx="45">
                  <c:v>0.99233716475095601</c:v>
                </c:pt>
                <c:pt idx="46">
                  <c:v>1</c:v>
                </c:pt>
                <c:pt idx="47">
                  <c:v>0.97879858657243834</c:v>
                </c:pt>
                <c:pt idx="48">
                  <c:v>0.99344262295081953</c:v>
                </c:pt>
                <c:pt idx="49">
                  <c:v>0.99633699633699568</c:v>
                </c:pt>
                <c:pt idx="50">
                  <c:v>0.99310344827586206</c:v>
                </c:pt>
                <c:pt idx="51">
                  <c:v>0.97802197802197821</c:v>
                </c:pt>
                <c:pt idx="52">
                  <c:v>0.99298245614035086</c:v>
                </c:pt>
                <c:pt idx="53">
                  <c:v>0.99344262295081953</c:v>
                </c:pt>
                <c:pt idx="54">
                  <c:v>0.98954703832752611</c:v>
                </c:pt>
                <c:pt idx="55">
                  <c:v>0.97923875432525909</c:v>
                </c:pt>
                <c:pt idx="56">
                  <c:v>0.98611111111111116</c:v>
                </c:pt>
                <c:pt idx="57">
                  <c:v>0.9756944444444452</c:v>
                </c:pt>
              </c:numCache>
            </c:numRef>
          </c:val>
          <c:smooth val="0"/>
        </c:ser>
        <c:ser>
          <c:idx val="3"/>
          <c:order val="1"/>
          <c:tx>
            <c:v>Pelvic Exam</c:v>
          </c:tx>
          <c:cat>
            <c:numRef>
              <c:f>Summary!$A$27:$A$84</c:f>
              <c:numCache>
                <c:formatCode>mmm\-yy</c:formatCode>
                <c:ptCount val="58"/>
                <c:pt idx="0">
                  <c:v>39508</c:v>
                </c:pt>
                <c:pt idx="1">
                  <c:v>39539</c:v>
                </c:pt>
                <c:pt idx="2">
                  <c:v>39569</c:v>
                </c:pt>
                <c:pt idx="3">
                  <c:v>39600</c:v>
                </c:pt>
                <c:pt idx="4">
                  <c:v>39630</c:v>
                </c:pt>
                <c:pt idx="5">
                  <c:v>39661</c:v>
                </c:pt>
                <c:pt idx="6">
                  <c:v>39692</c:v>
                </c:pt>
                <c:pt idx="7">
                  <c:v>39722</c:v>
                </c:pt>
                <c:pt idx="8">
                  <c:v>39753</c:v>
                </c:pt>
                <c:pt idx="9">
                  <c:v>39783</c:v>
                </c:pt>
                <c:pt idx="10">
                  <c:v>39814</c:v>
                </c:pt>
                <c:pt idx="11">
                  <c:v>39845</c:v>
                </c:pt>
                <c:pt idx="12">
                  <c:v>39873</c:v>
                </c:pt>
                <c:pt idx="13">
                  <c:v>39904</c:v>
                </c:pt>
                <c:pt idx="14">
                  <c:v>39934</c:v>
                </c:pt>
                <c:pt idx="15">
                  <c:v>39965</c:v>
                </c:pt>
                <c:pt idx="16">
                  <c:v>39995</c:v>
                </c:pt>
                <c:pt idx="17">
                  <c:v>40026</c:v>
                </c:pt>
                <c:pt idx="18">
                  <c:v>40057</c:v>
                </c:pt>
                <c:pt idx="19">
                  <c:v>40087</c:v>
                </c:pt>
                <c:pt idx="20">
                  <c:v>40118</c:v>
                </c:pt>
                <c:pt idx="21">
                  <c:v>40148</c:v>
                </c:pt>
                <c:pt idx="22">
                  <c:v>40179</c:v>
                </c:pt>
                <c:pt idx="23">
                  <c:v>40210</c:v>
                </c:pt>
                <c:pt idx="24">
                  <c:v>40238</c:v>
                </c:pt>
                <c:pt idx="25">
                  <c:v>40269</c:v>
                </c:pt>
                <c:pt idx="26">
                  <c:v>40299</c:v>
                </c:pt>
                <c:pt idx="27">
                  <c:v>40330</c:v>
                </c:pt>
                <c:pt idx="28">
                  <c:v>40360</c:v>
                </c:pt>
                <c:pt idx="29">
                  <c:v>40391</c:v>
                </c:pt>
                <c:pt idx="30">
                  <c:v>40422</c:v>
                </c:pt>
                <c:pt idx="31">
                  <c:v>40452</c:v>
                </c:pt>
                <c:pt idx="32">
                  <c:v>40483</c:v>
                </c:pt>
                <c:pt idx="33">
                  <c:v>40513</c:v>
                </c:pt>
                <c:pt idx="34">
                  <c:v>40544</c:v>
                </c:pt>
                <c:pt idx="35">
                  <c:v>40575</c:v>
                </c:pt>
                <c:pt idx="36">
                  <c:v>40603</c:v>
                </c:pt>
                <c:pt idx="37">
                  <c:v>40634</c:v>
                </c:pt>
                <c:pt idx="38">
                  <c:v>40664</c:v>
                </c:pt>
                <c:pt idx="39">
                  <c:v>40695</c:v>
                </c:pt>
                <c:pt idx="40">
                  <c:v>40725</c:v>
                </c:pt>
                <c:pt idx="41">
                  <c:v>40756</c:v>
                </c:pt>
                <c:pt idx="42">
                  <c:v>40787</c:v>
                </c:pt>
                <c:pt idx="43">
                  <c:v>40817</c:v>
                </c:pt>
                <c:pt idx="44">
                  <c:v>40848</c:v>
                </c:pt>
                <c:pt idx="45">
                  <c:v>40878</c:v>
                </c:pt>
                <c:pt idx="46">
                  <c:v>40909</c:v>
                </c:pt>
                <c:pt idx="47">
                  <c:v>40940</c:v>
                </c:pt>
                <c:pt idx="48">
                  <c:v>40969</c:v>
                </c:pt>
                <c:pt idx="49">
                  <c:v>41000</c:v>
                </c:pt>
                <c:pt idx="50">
                  <c:v>41030</c:v>
                </c:pt>
                <c:pt idx="51">
                  <c:v>41061</c:v>
                </c:pt>
                <c:pt idx="52">
                  <c:v>41091</c:v>
                </c:pt>
                <c:pt idx="53">
                  <c:v>41122</c:v>
                </c:pt>
                <c:pt idx="54">
                  <c:v>41153</c:v>
                </c:pt>
                <c:pt idx="55">
                  <c:v>41183</c:v>
                </c:pt>
                <c:pt idx="56">
                  <c:v>41214</c:v>
                </c:pt>
                <c:pt idx="57">
                  <c:v>41244</c:v>
                </c:pt>
              </c:numCache>
            </c:numRef>
          </c:cat>
          <c:val>
            <c:numRef>
              <c:f>Summary!$P$27:$P$84</c:f>
              <c:numCache>
                <c:formatCode>0.00%</c:formatCode>
                <c:ptCount val="58"/>
                <c:pt idx="0">
                  <c:v>0.72289156626506101</c:v>
                </c:pt>
                <c:pt idx="1">
                  <c:v>0.81176470588235206</c:v>
                </c:pt>
                <c:pt idx="2">
                  <c:v>0.75268817204301186</c:v>
                </c:pt>
                <c:pt idx="3">
                  <c:v>0.77464788732394385</c:v>
                </c:pt>
                <c:pt idx="4">
                  <c:v>0.75000000000000078</c:v>
                </c:pt>
                <c:pt idx="5">
                  <c:v>0.77586206896551679</c:v>
                </c:pt>
                <c:pt idx="6">
                  <c:v>0.84668989547038465</c:v>
                </c:pt>
                <c:pt idx="7">
                  <c:v>0.79858657243816267</c:v>
                </c:pt>
                <c:pt idx="8">
                  <c:v>0.87822878228782353</c:v>
                </c:pt>
                <c:pt idx="9">
                  <c:v>0.84837545126353908</c:v>
                </c:pt>
                <c:pt idx="10">
                  <c:v>0.92657342657342734</c:v>
                </c:pt>
                <c:pt idx="11">
                  <c:v>0.93031358885017357</c:v>
                </c:pt>
                <c:pt idx="12">
                  <c:v>0.91362126245847353</c:v>
                </c:pt>
                <c:pt idx="13">
                  <c:v>0.91304347826086962</c:v>
                </c:pt>
                <c:pt idx="14">
                  <c:v>0.89752650176678428</c:v>
                </c:pt>
                <c:pt idx="15">
                  <c:v>0.9494949494949495</c:v>
                </c:pt>
                <c:pt idx="16">
                  <c:v>0.95065789473684215</c:v>
                </c:pt>
                <c:pt idx="17">
                  <c:v>0.94366197183098588</c:v>
                </c:pt>
                <c:pt idx="18">
                  <c:v>0.9109589041095898</c:v>
                </c:pt>
                <c:pt idx="19">
                  <c:v>0.94932432432432434</c:v>
                </c:pt>
                <c:pt idx="20">
                  <c:v>0.95390070921985815</c:v>
                </c:pt>
                <c:pt idx="21">
                  <c:v>0.97212543554006992</c:v>
                </c:pt>
                <c:pt idx="22">
                  <c:v>0.91881918819188191</c:v>
                </c:pt>
                <c:pt idx="23">
                  <c:v>0.97080291970802879</c:v>
                </c:pt>
                <c:pt idx="24">
                  <c:v>0.96525096525096443</c:v>
                </c:pt>
                <c:pt idx="25">
                  <c:v>0.93238434163701056</c:v>
                </c:pt>
                <c:pt idx="26">
                  <c:v>0.96028880866425992</c:v>
                </c:pt>
                <c:pt idx="27">
                  <c:v>0.95744680851063835</c:v>
                </c:pt>
                <c:pt idx="28">
                  <c:v>0.94623655913978499</c:v>
                </c:pt>
                <c:pt idx="29">
                  <c:v>0.96402877697841816</c:v>
                </c:pt>
                <c:pt idx="30">
                  <c:v>0.97029702970296949</c:v>
                </c:pt>
                <c:pt idx="31">
                  <c:v>0.96864111498257965</c:v>
                </c:pt>
                <c:pt idx="32">
                  <c:v>0.95571955719557333</c:v>
                </c:pt>
                <c:pt idx="33">
                  <c:v>0.97734627831715171</c:v>
                </c:pt>
                <c:pt idx="34">
                  <c:v>0.97872340425531934</c:v>
                </c:pt>
                <c:pt idx="35">
                  <c:v>0.98220640569394957</c:v>
                </c:pt>
                <c:pt idx="36">
                  <c:v>0.98148148148148151</c:v>
                </c:pt>
                <c:pt idx="37">
                  <c:v>0.97777777777777752</c:v>
                </c:pt>
                <c:pt idx="38">
                  <c:v>0.97260273972602695</c:v>
                </c:pt>
                <c:pt idx="39">
                  <c:v>0.97812500000000024</c:v>
                </c:pt>
                <c:pt idx="40">
                  <c:v>0.96563573883161513</c:v>
                </c:pt>
                <c:pt idx="41">
                  <c:v>0.97857142857142854</c:v>
                </c:pt>
                <c:pt idx="42">
                  <c:v>0.93835616438356151</c:v>
                </c:pt>
                <c:pt idx="43">
                  <c:v>0.94237288135593156</c:v>
                </c:pt>
                <c:pt idx="44">
                  <c:v>0.96336996336996339</c:v>
                </c:pt>
                <c:pt idx="45">
                  <c:v>0.97701149425287392</c:v>
                </c:pt>
                <c:pt idx="46">
                  <c:v>0.96808510638297873</c:v>
                </c:pt>
                <c:pt idx="47">
                  <c:v>0.95744680851063835</c:v>
                </c:pt>
                <c:pt idx="48">
                  <c:v>0.96721311475409832</c:v>
                </c:pt>
                <c:pt idx="49">
                  <c:v>0.95238095238095233</c:v>
                </c:pt>
                <c:pt idx="50">
                  <c:v>0.97931034482758528</c:v>
                </c:pt>
                <c:pt idx="51">
                  <c:v>0.97435897435897467</c:v>
                </c:pt>
                <c:pt idx="52">
                  <c:v>0.9719298245614042</c:v>
                </c:pt>
                <c:pt idx="53">
                  <c:v>0.99344262295081953</c:v>
                </c:pt>
                <c:pt idx="54">
                  <c:v>0.98606271777003396</c:v>
                </c:pt>
                <c:pt idx="55">
                  <c:v>0.96885813148789002</c:v>
                </c:pt>
                <c:pt idx="56">
                  <c:v>0.97222222222222177</c:v>
                </c:pt>
                <c:pt idx="57">
                  <c:v>0.97222222222222177</c:v>
                </c:pt>
              </c:numCache>
            </c:numRef>
          </c:val>
          <c:smooth val="0"/>
        </c:ser>
        <c:ser>
          <c:idx val="4"/>
          <c:order val="2"/>
          <c:tx>
            <c:v>Tachysystole</c:v>
          </c:tx>
          <c:cat>
            <c:numRef>
              <c:f>Summary!$A$27:$A$84</c:f>
              <c:numCache>
                <c:formatCode>mmm\-yy</c:formatCode>
                <c:ptCount val="58"/>
                <c:pt idx="0">
                  <c:v>39508</c:v>
                </c:pt>
                <c:pt idx="1">
                  <c:v>39539</c:v>
                </c:pt>
                <c:pt idx="2">
                  <c:v>39569</c:v>
                </c:pt>
                <c:pt idx="3">
                  <c:v>39600</c:v>
                </c:pt>
                <c:pt idx="4">
                  <c:v>39630</c:v>
                </c:pt>
                <c:pt idx="5">
                  <c:v>39661</c:v>
                </c:pt>
                <c:pt idx="6">
                  <c:v>39692</c:v>
                </c:pt>
                <c:pt idx="7">
                  <c:v>39722</c:v>
                </c:pt>
                <c:pt idx="8">
                  <c:v>39753</c:v>
                </c:pt>
                <c:pt idx="9">
                  <c:v>39783</c:v>
                </c:pt>
                <c:pt idx="10">
                  <c:v>39814</c:v>
                </c:pt>
                <c:pt idx="11">
                  <c:v>39845</c:v>
                </c:pt>
                <c:pt idx="12">
                  <c:v>39873</c:v>
                </c:pt>
                <c:pt idx="13">
                  <c:v>39904</c:v>
                </c:pt>
                <c:pt idx="14">
                  <c:v>39934</c:v>
                </c:pt>
                <c:pt idx="15">
                  <c:v>39965</c:v>
                </c:pt>
                <c:pt idx="16">
                  <c:v>39995</c:v>
                </c:pt>
                <c:pt idx="17">
                  <c:v>40026</c:v>
                </c:pt>
                <c:pt idx="18">
                  <c:v>40057</c:v>
                </c:pt>
                <c:pt idx="19">
                  <c:v>40087</c:v>
                </c:pt>
                <c:pt idx="20">
                  <c:v>40118</c:v>
                </c:pt>
                <c:pt idx="21">
                  <c:v>40148</c:v>
                </c:pt>
                <c:pt idx="22">
                  <c:v>40179</c:v>
                </c:pt>
                <c:pt idx="23">
                  <c:v>40210</c:v>
                </c:pt>
                <c:pt idx="24">
                  <c:v>40238</c:v>
                </c:pt>
                <c:pt idx="25">
                  <c:v>40269</c:v>
                </c:pt>
                <c:pt idx="26">
                  <c:v>40299</c:v>
                </c:pt>
                <c:pt idx="27">
                  <c:v>40330</c:v>
                </c:pt>
                <c:pt idx="28">
                  <c:v>40360</c:v>
                </c:pt>
                <c:pt idx="29">
                  <c:v>40391</c:v>
                </c:pt>
                <c:pt idx="30">
                  <c:v>40422</c:v>
                </c:pt>
                <c:pt idx="31">
                  <c:v>40452</c:v>
                </c:pt>
                <c:pt idx="32">
                  <c:v>40483</c:v>
                </c:pt>
                <c:pt idx="33">
                  <c:v>40513</c:v>
                </c:pt>
                <c:pt idx="34">
                  <c:v>40544</c:v>
                </c:pt>
                <c:pt idx="35">
                  <c:v>40575</c:v>
                </c:pt>
                <c:pt idx="36">
                  <c:v>40603</c:v>
                </c:pt>
                <c:pt idx="37">
                  <c:v>40634</c:v>
                </c:pt>
                <c:pt idx="38">
                  <c:v>40664</c:v>
                </c:pt>
                <c:pt idx="39">
                  <c:v>40695</c:v>
                </c:pt>
                <c:pt idx="40">
                  <c:v>40725</c:v>
                </c:pt>
                <c:pt idx="41">
                  <c:v>40756</c:v>
                </c:pt>
                <c:pt idx="42">
                  <c:v>40787</c:v>
                </c:pt>
                <c:pt idx="43">
                  <c:v>40817</c:v>
                </c:pt>
                <c:pt idx="44">
                  <c:v>40848</c:v>
                </c:pt>
                <c:pt idx="45">
                  <c:v>40878</c:v>
                </c:pt>
                <c:pt idx="46">
                  <c:v>40909</c:v>
                </c:pt>
                <c:pt idx="47">
                  <c:v>40940</c:v>
                </c:pt>
                <c:pt idx="48">
                  <c:v>40969</c:v>
                </c:pt>
                <c:pt idx="49">
                  <c:v>41000</c:v>
                </c:pt>
                <c:pt idx="50">
                  <c:v>41030</c:v>
                </c:pt>
                <c:pt idx="51">
                  <c:v>41061</c:v>
                </c:pt>
                <c:pt idx="52">
                  <c:v>41091</c:v>
                </c:pt>
                <c:pt idx="53">
                  <c:v>41122</c:v>
                </c:pt>
                <c:pt idx="54">
                  <c:v>41153</c:v>
                </c:pt>
                <c:pt idx="55">
                  <c:v>41183</c:v>
                </c:pt>
                <c:pt idx="56">
                  <c:v>41214</c:v>
                </c:pt>
                <c:pt idx="57">
                  <c:v>41244</c:v>
                </c:pt>
              </c:numCache>
            </c:numRef>
          </c:cat>
          <c:val>
            <c:numRef>
              <c:f>Summary!$S$27:$S$84</c:f>
              <c:numCache>
                <c:formatCode>0.00%</c:formatCode>
                <c:ptCount val="58"/>
                <c:pt idx="0">
                  <c:v>0.66265060240964013</c:v>
                </c:pt>
                <c:pt idx="1">
                  <c:v>0.71764705882353053</c:v>
                </c:pt>
                <c:pt idx="2">
                  <c:v>0.8387096774193562</c:v>
                </c:pt>
                <c:pt idx="3">
                  <c:v>0.74647887323943762</c:v>
                </c:pt>
                <c:pt idx="4">
                  <c:v>0.76056338028168957</c:v>
                </c:pt>
                <c:pt idx="5">
                  <c:v>0.91034482758620694</c:v>
                </c:pt>
                <c:pt idx="6">
                  <c:v>0.81533101045296152</c:v>
                </c:pt>
                <c:pt idx="7">
                  <c:v>0.81272084805653777</c:v>
                </c:pt>
                <c:pt idx="8">
                  <c:v>0.84132841328413421</c:v>
                </c:pt>
                <c:pt idx="9">
                  <c:v>0.86642599277978416</c:v>
                </c:pt>
                <c:pt idx="10">
                  <c:v>0.88461538461538514</c:v>
                </c:pt>
                <c:pt idx="11">
                  <c:v>0.93031358885017357</c:v>
                </c:pt>
                <c:pt idx="12">
                  <c:v>0.84385382059800751</c:v>
                </c:pt>
                <c:pt idx="13">
                  <c:v>0.9096989966555199</c:v>
                </c:pt>
                <c:pt idx="14">
                  <c:v>0.93639575971731448</c:v>
                </c:pt>
                <c:pt idx="15">
                  <c:v>0.96296296296296169</c:v>
                </c:pt>
                <c:pt idx="16">
                  <c:v>0.95065789473684215</c:v>
                </c:pt>
                <c:pt idx="17">
                  <c:v>0.9577464788732396</c:v>
                </c:pt>
                <c:pt idx="18">
                  <c:v>0.94863013698630161</c:v>
                </c:pt>
                <c:pt idx="19">
                  <c:v>0.93581081081081152</c:v>
                </c:pt>
                <c:pt idx="20">
                  <c:v>0.95744680851063835</c:v>
                </c:pt>
                <c:pt idx="21">
                  <c:v>0.94425087108013961</c:v>
                </c:pt>
                <c:pt idx="22">
                  <c:v>0.95571955719557333</c:v>
                </c:pt>
                <c:pt idx="23">
                  <c:v>0.97810218978102048</c:v>
                </c:pt>
                <c:pt idx="24">
                  <c:v>0.96138996138996136</c:v>
                </c:pt>
                <c:pt idx="25">
                  <c:v>0.97153024911031938</c:v>
                </c:pt>
                <c:pt idx="26">
                  <c:v>0.96028880866425992</c:v>
                </c:pt>
                <c:pt idx="27">
                  <c:v>0.96453900709219864</c:v>
                </c:pt>
                <c:pt idx="28">
                  <c:v>0.93906810035842292</c:v>
                </c:pt>
                <c:pt idx="29">
                  <c:v>0.93165467625899412</c:v>
                </c:pt>
                <c:pt idx="30">
                  <c:v>0.94389438943894388</c:v>
                </c:pt>
                <c:pt idx="31">
                  <c:v>0.96864111498257965</c:v>
                </c:pt>
                <c:pt idx="32">
                  <c:v>0.97785977859778661</c:v>
                </c:pt>
                <c:pt idx="33">
                  <c:v>0.96440129449838308</c:v>
                </c:pt>
                <c:pt idx="34">
                  <c:v>0.96453900709219864</c:v>
                </c:pt>
                <c:pt idx="35">
                  <c:v>0.98220640569394957</c:v>
                </c:pt>
                <c:pt idx="36">
                  <c:v>0.92962962962963036</c:v>
                </c:pt>
                <c:pt idx="37">
                  <c:v>0.97407407407407465</c:v>
                </c:pt>
                <c:pt idx="38">
                  <c:v>0.98287671232876761</c:v>
                </c:pt>
                <c:pt idx="39">
                  <c:v>0.95625000000000004</c:v>
                </c:pt>
                <c:pt idx="40">
                  <c:v>0.9690721649484535</c:v>
                </c:pt>
                <c:pt idx="41">
                  <c:v>0.96071428571428552</c:v>
                </c:pt>
                <c:pt idx="42">
                  <c:v>0.97260273972602695</c:v>
                </c:pt>
                <c:pt idx="43">
                  <c:v>0.91186440677966096</c:v>
                </c:pt>
                <c:pt idx="44">
                  <c:v>0.92673992673992678</c:v>
                </c:pt>
                <c:pt idx="45">
                  <c:v>0.90421455938697259</c:v>
                </c:pt>
                <c:pt idx="46">
                  <c:v>0.95744680851063835</c:v>
                </c:pt>
                <c:pt idx="47">
                  <c:v>0.9187279151943466</c:v>
                </c:pt>
                <c:pt idx="48">
                  <c:v>0.9278688524590174</c:v>
                </c:pt>
                <c:pt idx="49">
                  <c:v>0.94505494505494458</c:v>
                </c:pt>
                <c:pt idx="50">
                  <c:v>0.93103448275862066</c:v>
                </c:pt>
                <c:pt idx="51">
                  <c:v>0.92307692307692257</c:v>
                </c:pt>
                <c:pt idx="52">
                  <c:v>0.90175438596491153</c:v>
                </c:pt>
                <c:pt idx="53">
                  <c:v>0.91803278688524492</c:v>
                </c:pt>
                <c:pt idx="54">
                  <c:v>0.92682926829268364</c:v>
                </c:pt>
                <c:pt idx="55">
                  <c:v>0.93079584775086577</c:v>
                </c:pt>
                <c:pt idx="56">
                  <c:v>0.94097222222222221</c:v>
                </c:pt>
                <c:pt idx="57">
                  <c:v>0.9236111111111116</c:v>
                </c:pt>
              </c:numCache>
            </c:numRef>
          </c:val>
          <c:smooth val="0"/>
        </c:ser>
        <c:ser>
          <c:idx val="5"/>
          <c:order val="3"/>
          <c:tx>
            <c:v>Bundle Achievements</c:v>
          </c:tx>
          <c:cat>
            <c:numRef>
              <c:f>Summary!$A$27:$A$84</c:f>
              <c:numCache>
                <c:formatCode>mmm\-yy</c:formatCode>
                <c:ptCount val="58"/>
                <c:pt idx="0">
                  <c:v>39508</c:v>
                </c:pt>
                <c:pt idx="1">
                  <c:v>39539</c:v>
                </c:pt>
                <c:pt idx="2">
                  <c:v>39569</c:v>
                </c:pt>
                <c:pt idx="3">
                  <c:v>39600</c:v>
                </c:pt>
                <c:pt idx="4">
                  <c:v>39630</c:v>
                </c:pt>
                <c:pt idx="5">
                  <c:v>39661</c:v>
                </c:pt>
                <c:pt idx="6">
                  <c:v>39692</c:v>
                </c:pt>
                <c:pt idx="7">
                  <c:v>39722</c:v>
                </c:pt>
                <c:pt idx="8">
                  <c:v>39753</c:v>
                </c:pt>
                <c:pt idx="9">
                  <c:v>39783</c:v>
                </c:pt>
                <c:pt idx="10">
                  <c:v>39814</c:v>
                </c:pt>
                <c:pt idx="11">
                  <c:v>39845</c:v>
                </c:pt>
                <c:pt idx="12">
                  <c:v>39873</c:v>
                </c:pt>
                <c:pt idx="13">
                  <c:v>39904</c:v>
                </c:pt>
                <c:pt idx="14">
                  <c:v>39934</c:v>
                </c:pt>
                <c:pt idx="15">
                  <c:v>39965</c:v>
                </c:pt>
                <c:pt idx="16">
                  <c:v>39995</c:v>
                </c:pt>
                <c:pt idx="17">
                  <c:v>40026</c:v>
                </c:pt>
                <c:pt idx="18">
                  <c:v>40057</c:v>
                </c:pt>
                <c:pt idx="19">
                  <c:v>40087</c:v>
                </c:pt>
                <c:pt idx="20">
                  <c:v>40118</c:v>
                </c:pt>
                <c:pt idx="21">
                  <c:v>40148</c:v>
                </c:pt>
                <c:pt idx="22">
                  <c:v>40179</c:v>
                </c:pt>
                <c:pt idx="23">
                  <c:v>40210</c:v>
                </c:pt>
                <c:pt idx="24">
                  <c:v>40238</c:v>
                </c:pt>
                <c:pt idx="25">
                  <c:v>40269</c:v>
                </c:pt>
                <c:pt idx="26">
                  <c:v>40299</c:v>
                </c:pt>
                <c:pt idx="27">
                  <c:v>40330</c:v>
                </c:pt>
                <c:pt idx="28">
                  <c:v>40360</c:v>
                </c:pt>
                <c:pt idx="29">
                  <c:v>40391</c:v>
                </c:pt>
                <c:pt idx="30">
                  <c:v>40422</c:v>
                </c:pt>
                <c:pt idx="31">
                  <c:v>40452</c:v>
                </c:pt>
                <c:pt idx="32">
                  <c:v>40483</c:v>
                </c:pt>
                <c:pt idx="33">
                  <c:v>40513</c:v>
                </c:pt>
                <c:pt idx="34">
                  <c:v>40544</c:v>
                </c:pt>
                <c:pt idx="35">
                  <c:v>40575</c:v>
                </c:pt>
                <c:pt idx="36">
                  <c:v>40603</c:v>
                </c:pt>
                <c:pt idx="37">
                  <c:v>40634</c:v>
                </c:pt>
                <c:pt idx="38">
                  <c:v>40664</c:v>
                </c:pt>
                <c:pt idx="39">
                  <c:v>40695</c:v>
                </c:pt>
                <c:pt idx="40">
                  <c:v>40725</c:v>
                </c:pt>
                <c:pt idx="41">
                  <c:v>40756</c:v>
                </c:pt>
                <c:pt idx="42">
                  <c:v>40787</c:v>
                </c:pt>
                <c:pt idx="43">
                  <c:v>40817</c:v>
                </c:pt>
                <c:pt idx="44">
                  <c:v>40848</c:v>
                </c:pt>
                <c:pt idx="45">
                  <c:v>40878</c:v>
                </c:pt>
                <c:pt idx="46">
                  <c:v>40909</c:v>
                </c:pt>
                <c:pt idx="47">
                  <c:v>40940</c:v>
                </c:pt>
                <c:pt idx="48">
                  <c:v>40969</c:v>
                </c:pt>
                <c:pt idx="49">
                  <c:v>41000</c:v>
                </c:pt>
                <c:pt idx="50">
                  <c:v>41030</c:v>
                </c:pt>
                <c:pt idx="51">
                  <c:v>41061</c:v>
                </c:pt>
                <c:pt idx="52">
                  <c:v>41091</c:v>
                </c:pt>
                <c:pt idx="53">
                  <c:v>41122</c:v>
                </c:pt>
                <c:pt idx="54">
                  <c:v>41153</c:v>
                </c:pt>
                <c:pt idx="55">
                  <c:v>41183</c:v>
                </c:pt>
                <c:pt idx="56">
                  <c:v>41214</c:v>
                </c:pt>
                <c:pt idx="57">
                  <c:v>41244</c:v>
                </c:pt>
              </c:numCache>
            </c:numRef>
          </c:cat>
          <c:val>
            <c:numRef>
              <c:f>Summary!$V$27:$V$84</c:f>
              <c:numCache>
                <c:formatCode>0.00%</c:formatCode>
                <c:ptCount val="58"/>
                <c:pt idx="0">
                  <c:v>0.37349397590361505</c:v>
                </c:pt>
                <c:pt idx="1">
                  <c:v>0.47058823529411814</c:v>
                </c:pt>
                <c:pt idx="2">
                  <c:v>0.46236559139785044</c:v>
                </c:pt>
                <c:pt idx="3">
                  <c:v>0.50234741784037562</c:v>
                </c:pt>
                <c:pt idx="4">
                  <c:v>0.53873239436619713</c:v>
                </c:pt>
                <c:pt idx="5">
                  <c:v>0.59310344827586181</c:v>
                </c:pt>
                <c:pt idx="6">
                  <c:v>0.62020905923345038</c:v>
                </c:pt>
                <c:pt idx="7">
                  <c:v>0.59010600706713767</c:v>
                </c:pt>
                <c:pt idx="8">
                  <c:v>0.69372693726937429</c:v>
                </c:pt>
                <c:pt idx="9">
                  <c:v>0.65703971119133575</c:v>
                </c:pt>
                <c:pt idx="10">
                  <c:v>0.76923076923076927</c:v>
                </c:pt>
                <c:pt idx="11">
                  <c:v>0.80836236933797778</c:v>
                </c:pt>
                <c:pt idx="12">
                  <c:v>0.73421926910299007</c:v>
                </c:pt>
                <c:pt idx="13">
                  <c:v>0.779264214046823</c:v>
                </c:pt>
                <c:pt idx="14">
                  <c:v>0.791519434628976</c:v>
                </c:pt>
                <c:pt idx="15">
                  <c:v>0.8653198653198656</c:v>
                </c:pt>
                <c:pt idx="16">
                  <c:v>0.85197368421052699</c:v>
                </c:pt>
                <c:pt idx="17">
                  <c:v>0.85915492957746453</c:v>
                </c:pt>
                <c:pt idx="18">
                  <c:v>0.81164383561643916</c:v>
                </c:pt>
                <c:pt idx="19">
                  <c:v>0.84797297297297303</c:v>
                </c:pt>
                <c:pt idx="20">
                  <c:v>0.88652482269503596</c:v>
                </c:pt>
                <c:pt idx="21">
                  <c:v>0.88501742160278762</c:v>
                </c:pt>
                <c:pt idx="22">
                  <c:v>0.85608856088560858</c:v>
                </c:pt>
                <c:pt idx="23">
                  <c:v>0.90875912408759163</c:v>
                </c:pt>
                <c:pt idx="24">
                  <c:v>0.91505791505791456</c:v>
                </c:pt>
                <c:pt idx="25">
                  <c:v>0.86832740213523163</c:v>
                </c:pt>
                <c:pt idx="26">
                  <c:v>0.89530685920577668</c:v>
                </c:pt>
                <c:pt idx="27">
                  <c:v>0.9042553191489362</c:v>
                </c:pt>
                <c:pt idx="28">
                  <c:v>0.84587813620071783</c:v>
                </c:pt>
                <c:pt idx="29">
                  <c:v>0.89208633093525136</c:v>
                </c:pt>
                <c:pt idx="30">
                  <c:v>0.88778877887788821</c:v>
                </c:pt>
                <c:pt idx="31">
                  <c:v>0.93031358885017357</c:v>
                </c:pt>
                <c:pt idx="32">
                  <c:v>0.9077490774907766</c:v>
                </c:pt>
                <c:pt idx="33">
                  <c:v>0.91909385113268605</c:v>
                </c:pt>
                <c:pt idx="34">
                  <c:v>0.91843971631205679</c:v>
                </c:pt>
                <c:pt idx="35">
                  <c:v>0.92170818505338081</c:v>
                </c:pt>
                <c:pt idx="36">
                  <c:v>0.9</c:v>
                </c:pt>
                <c:pt idx="37">
                  <c:v>0.92222222222222228</c:v>
                </c:pt>
                <c:pt idx="38">
                  <c:v>0.94178082191780821</c:v>
                </c:pt>
                <c:pt idx="39">
                  <c:v>0.90625</c:v>
                </c:pt>
                <c:pt idx="40">
                  <c:v>0.89347079037800736</c:v>
                </c:pt>
                <c:pt idx="41">
                  <c:v>0.9285714285714286</c:v>
                </c:pt>
                <c:pt idx="42">
                  <c:v>0.9006849315068497</c:v>
                </c:pt>
                <c:pt idx="43">
                  <c:v>0.86101694915254168</c:v>
                </c:pt>
                <c:pt idx="44">
                  <c:v>0.87545787545787623</c:v>
                </c:pt>
                <c:pt idx="45">
                  <c:v>0.87356321839080464</c:v>
                </c:pt>
                <c:pt idx="46">
                  <c:v>0.93971631205673767</c:v>
                </c:pt>
                <c:pt idx="47">
                  <c:v>0.89361702127659615</c:v>
                </c:pt>
                <c:pt idx="48">
                  <c:v>0.92131147540983604</c:v>
                </c:pt>
                <c:pt idx="49">
                  <c:v>0.92307692307692257</c:v>
                </c:pt>
                <c:pt idx="50">
                  <c:v>0.92068965517241375</c:v>
                </c:pt>
                <c:pt idx="51">
                  <c:v>0.89377289377289426</c:v>
                </c:pt>
                <c:pt idx="52">
                  <c:v>0.90175438596491153</c:v>
                </c:pt>
                <c:pt idx="53">
                  <c:v>0.91803278688524492</c:v>
                </c:pt>
                <c:pt idx="54">
                  <c:v>0.92682926829268364</c:v>
                </c:pt>
                <c:pt idx="55">
                  <c:v>0.91695501730103879</c:v>
                </c:pt>
                <c:pt idx="56">
                  <c:v>0.96875000000000078</c:v>
                </c:pt>
                <c:pt idx="57">
                  <c:v>0.89930555555555614</c:v>
                </c:pt>
              </c:numCache>
            </c:numRef>
          </c:val>
          <c:smooth val="0"/>
        </c:ser>
        <c:ser>
          <c:idx val="0"/>
          <c:order val="4"/>
          <c:tx>
            <c:v>Gest. Age or Med. Indication</c:v>
          </c:tx>
          <c:cat>
            <c:numRef>
              <c:f>Summary!$A$27:$A$84</c:f>
              <c:numCache>
                <c:formatCode>mmm\-yy</c:formatCode>
                <c:ptCount val="58"/>
                <c:pt idx="0">
                  <c:v>39508</c:v>
                </c:pt>
                <c:pt idx="1">
                  <c:v>39539</c:v>
                </c:pt>
                <c:pt idx="2">
                  <c:v>39569</c:v>
                </c:pt>
                <c:pt idx="3">
                  <c:v>39600</c:v>
                </c:pt>
                <c:pt idx="4">
                  <c:v>39630</c:v>
                </c:pt>
                <c:pt idx="5">
                  <c:v>39661</c:v>
                </c:pt>
                <c:pt idx="6">
                  <c:v>39692</c:v>
                </c:pt>
                <c:pt idx="7">
                  <c:v>39722</c:v>
                </c:pt>
                <c:pt idx="8">
                  <c:v>39753</c:v>
                </c:pt>
                <c:pt idx="9">
                  <c:v>39783</c:v>
                </c:pt>
                <c:pt idx="10">
                  <c:v>39814</c:v>
                </c:pt>
                <c:pt idx="11">
                  <c:v>39845</c:v>
                </c:pt>
                <c:pt idx="12">
                  <c:v>39873</c:v>
                </c:pt>
                <c:pt idx="13">
                  <c:v>39904</c:v>
                </c:pt>
                <c:pt idx="14">
                  <c:v>39934</c:v>
                </c:pt>
                <c:pt idx="15">
                  <c:v>39965</c:v>
                </c:pt>
                <c:pt idx="16">
                  <c:v>39995</c:v>
                </c:pt>
                <c:pt idx="17">
                  <c:v>40026</c:v>
                </c:pt>
                <c:pt idx="18">
                  <c:v>40057</c:v>
                </c:pt>
                <c:pt idx="19">
                  <c:v>40087</c:v>
                </c:pt>
                <c:pt idx="20">
                  <c:v>40118</c:v>
                </c:pt>
                <c:pt idx="21">
                  <c:v>40148</c:v>
                </c:pt>
                <c:pt idx="22">
                  <c:v>40179</c:v>
                </c:pt>
                <c:pt idx="23">
                  <c:v>40210</c:v>
                </c:pt>
                <c:pt idx="24">
                  <c:v>40238</c:v>
                </c:pt>
                <c:pt idx="25">
                  <c:v>40269</c:v>
                </c:pt>
                <c:pt idx="26">
                  <c:v>40299</c:v>
                </c:pt>
                <c:pt idx="27">
                  <c:v>40330</c:v>
                </c:pt>
                <c:pt idx="28">
                  <c:v>40360</c:v>
                </c:pt>
                <c:pt idx="29">
                  <c:v>40391</c:v>
                </c:pt>
                <c:pt idx="30">
                  <c:v>40422</c:v>
                </c:pt>
                <c:pt idx="31">
                  <c:v>40452</c:v>
                </c:pt>
                <c:pt idx="32">
                  <c:v>40483</c:v>
                </c:pt>
                <c:pt idx="33">
                  <c:v>40513</c:v>
                </c:pt>
                <c:pt idx="34">
                  <c:v>40544</c:v>
                </c:pt>
                <c:pt idx="35">
                  <c:v>40575</c:v>
                </c:pt>
                <c:pt idx="36">
                  <c:v>40603</c:v>
                </c:pt>
                <c:pt idx="37">
                  <c:v>40634</c:v>
                </c:pt>
                <c:pt idx="38">
                  <c:v>40664</c:v>
                </c:pt>
                <c:pt idx="39">
                  <c:v>40695</c:v>
                </c:pt>
                <c:pt idx="40">
                  <c:v>40725</c:v>
                </c:pt>
                <c:pt idx="41">
                  <c:v>40756</c:v>
                </c:pt>
                <c:pt idx="42">
                  <c:v>40787</c:v>
                </c:pt>
                <c:pt idx="43">
                  <c:v>40817</c:v>
                </c:pt>
                <c:pt idx="44">
                  <c:v>40848</c:v>
                </c:pt>
                <c:pt idx="45">
                  <c:v>40878</c:v>
                </c:pt>
                <c:pt idx="46">
                  <c:v>40909</c:v>
                </c:pt>
                <c:pt idx="47">
                  <c:v>40940</c:v>
                </c:pt>
                <c:pt idx="48">
                  <c:v>40969</c:v>
                </c:pt>
                <c:pt idx="49">
                  <c:v>41000</c:v>
                </c:pt>
                <c:pt idx="50">
                  <c:v>41030</c:v>
                </c:pt>
                <c:pt idx="51">
                  <c:v>41061</c:v>
                </c:pt>
                <c:pt idx="52">
                  <c:v>41091</c:v>
                </c:pt>
                <c:pt idx="53">
                  <c:v>41122</c:v>
                </c:pt>
                <c:pt idx="54">
                  <c:v>41153</c:v>
                </c:pt>
                <c:pt idx="55">
                  <c:v>41183</c:v>
                </c:pt>
                <c:pt idx="56">
                  <c:v>41214</c:v>
                </c:pt>
                <c:pt idx="57">
                  <c:v>41244</c:v>
                </c:pt>
              </c:numCache>
            </c:numRef>
          </c:cat>
          <c:val>
            <c:numRef>
              <c:f>Summary!$J$27:$J$84</c:f>
              <c:numCache>
                <c:formatCode>0.00%</c:formatCode>
                <c:ptCount val="58"/>
                <c:pt idx="0">
                  <c:v>0.83132530120481962</c:v>
                </c:pt>
                <c:pt idx="1">
                  <c:v>0.94117647058823561</c:v>
                </c:pt>
                <c:pt idx="2">
                  <c:v>0.90322580645161354</c:v>
                </c:pt>
                <c:pt idx="3">
                  <c:v>0.88732394366197231</c:v>
                </c:pt>
                <c:pt idx="4">
                  <c:v>0.90140845070422537</c:v>
                </c:pt>
                <c:pt idx="5">
                  <c:v>0.90689655172413797</c:v>
                </c:pt>
                <c:pt idx="6">
                  <c:v>0.92682926829268364</c:v>
                </c:pt>
                <c:pt idx="7">
                  <c:v>0.91166077738515905</c:v>
                </c:pt>
                <c:pt idx="8">
                  <c:v>0.94095940959409696</c:v>
                </c:pt>
                <c:pt idx="9">
                  <c:v>0.93140794223826717</c:v>
                </c:pt>
                <c:pt idx="10">
                  <c:v>0.95104895104895104</c:v>
                </c:pt>
                <c:pt idx="11">
                  <c:v>0.95818815331010465</c:v>
                </c:pt>
                <c:pt idx="12">
                  <c:v>0.95348837209302362</c:v>
                </c:pt>
                <c:pt idx="13">
                  <c:v>0.95317725752508475</c:v>
                </c:pt>
                <c:pt idx="14">
                  <c:v>0.95053003533568903</c:v>
                </c:pt>
                <c:pt idx="15">
                  <c:v>0.93939393939393945</c:v>
                </c:pt>
                <c:pt idx="16">
                  <c:v>0.95723684210526316</c:v>
                </c:pt>
                <c:pt idx="17">
                  <c:v>0.97183098591549255</c:v>
                </c:pt>
                <c:pt idx="18">
                  <c:v>0.96575342465753489</c:v>
                </c:pt>
                <c:pt idx="19">
                  <c:v>0.96621621621621623</c:v>
                </c:pt>
                <c:pt idx="20">
                  <c:v>0.97517730496453858</c:v>
                </c:pt>
                <c:pt idx="21">
                  <c:v>0.96167247386759658</c:v>
                </c:pt>
                <c:pt idx="22">
                  <c:v>0.98154981549815579</c:v>
                </c:pt>
                <c:pt idx="23">
                  <c:v>0.96350364963503654</c:v>
                </c:pt>
                <c:pt idx="24">
                  <c:v>0.99227799227799229</c:v>
                </c:pt>
                <c:pt idx="25">
                  <c:v>0.96797153024911164</c:v>
                </c:pt>
                <c:pt idx="26">
                  <c:v>0.98194945848375526</c:v>
                </c:pt>
                <c:pt idx="27">
                  <c:v>0.97163120567375905</c:v>
                </c:pt>
                <c:pt idx="28">
                  <c:v>0.95340501792114762</c:v>
                </c:pt>
                <c:pt idx="29">
                  <c:v>0.99640287769784153</c:v>
                </c:pt>
                <c:pt idx="30">
                  <c:v>0.98019801980198018</c:v>
                </c:pt>
                <c:pt idx="31">
                  <c:v>0.99303135888501737</c:v>
                </c:pt>
                <c:pt idx="32">
                  <c:v>0.99261992619926198</c:v>
                </c:pt>
                <c:pt idx="33">
                  <c:v>0.98381877022653719</c:v>
                </c:pt>
                <c:pt idx="34">
                  <c:v>0.99290780141843971</c:v>
                </c:pt>
                <c:pt idx="35">
                  <c:v>0.97153024911031938</c:v>
                </c:pt>
                <c:pt idx="36">
                  <c:v>0.99259259259259269</c:v>
                </c:pt>
                <c:pt idx="37">
                  <c:v>0.96666666666666667</c:v>
                </c:pt>
                <c:pt idx="38">
                  <c:v>0.97945205479452058</c:v>
                </c:pt>
                <c:pt idx="39">
                  <c:v>0.98124999999999996</c:v>
                </c:pt>
                <c:pt idx="40">
                  <c:v>0.97250859106529153</c:v>
                </c:pt>
                <c:pt idx="41">
                  <c:v>0.98928571428571432</c:v>
                </c:pt>
                <c:pt idx="42">
                  <c:v>0.99657534246575341</c:v>
                </c:pt>
                <c:pt idx="43">
                  <c:v>1</c:v>
                </c:pt>
                <c:pt idx="44">
                  <c:v>0.98534798534798462</c:v>
                </c:pt>
                <c:pt idx="45">
                  <c:v>0.98850574712643657</c:v>
                </c:pt>
                <c:pt idx="46">
                  <c:v>0.98936170212765873</c:v>
                </c:pt>
                <c:pt idx="47">
                  <c:v>0.9752650176678449</c:v>
                </c:pt>
                <c:pt idx="48">
                  <c:v>0.98360655737704916</c:v>
                </c:pt>
                <c:pt idx="49">
                  <c:v>0.95970695970695896</c:v>
                </c:pt>
                <c:pt idx="50">
                  <c:v>0.99310344827586206</c:v>
                </c:pt>
                <c:pt idx="51">
                  <c:v>0.98168498168498153</c:v>
                </c:pt>
                <c:pt idx="52">
                  <c:v>0.98596491228070171</c:v>
                </c:pt>
                <c:pt idx="53">
                  <c:v>0.98360655737704916</c:v>
                </c:pt>
                <c:pt idx="54">
                  <c:v>0.99651567944250852</c:v>
                </c:pt>
                <c:pt idx="55">
                  <c:v>0.99307958477508651</c:v>
                </c:pt>
                <c:pt idx="56">
                  <c:v>0.98958333333333337</c:v>
                </c:pt>
                <c:pt idx="57">
                  <c:v>0.99305555555555569</c:v>
                </c:pt>
              </c:numCache>
            </c:numRef>
          </c:val>
          <c:smooth val="0"/>
        </c:ser>
        <c:dLbls>
          <c:showLegendKey val="0"/>
          <c:showVal val="0"/>
          <c:showCatName val="0"/>
          <c:showSerName val="0"/>
          <c:showPercent val="0"/>
          <c:showBubbleSize val="0"/>
        </c:dLbls>
        <c:marker val="1"/>
        <c:smooth val="0"/>
        <c:axId val="144204384"/>
        <c:axId val="144204776"/>
      </c:lineChart>
      <c:dateAx>
        <c:axId val="144204384"/>
        <c:scaling>
          <c:orientation val="minMax"/>
        </c:scaling>
        <c:delete val="0"/>
        <c:axPos val="b"/>
        <c:title>
          <c:tx>
            <c:rich>
              <a:bodyPr/>
              <a:lstStyle/>
              <a:p>
                <a:pPr>
                  <a:defRPr/>
                </a:pPr>
                <a:r>
                  <a:rPr lang="en-US"/>
                  <a:t>Month</a:t>
                </a:r>
              </a:p>
            </c:rich>
          </c:tx>
          <c:layout/>
          <c:overlay val="0"/>
          <c:spPr>
            <a:noFill/>
            <a:ln w="25400">
              <a:noFill/>
            </a:ln>
          </c:spPr>
        </c:title>
        <c:numFmt formatCode="mmm\-yy" sourceLinked="0"/>
        <c:majorTickMark val="out"/>
        <c:minorTickMark val="none"/>
        <c:tickLblPos val="nextTo"/>
        <c:txPr>
          <a:bodyPr rot="-2700000" vert="horz"/>
          <a:lstStyle/>
          <a:p>
            <a:pPr>
              <a:defRPr sz="1000" b="0" i="0" u="none" strike="noStrike" baseline="0">
                <a:solidFill>
                  <a:srgbClr val="000000"/>
                </a:solidFill>
                <a:latin typeface="Calibri"/>
                <a:ea typeface="Calibri"/>
                <a:cs typeface="Calibri"/>
              </a:defRPr>
            </a:pPr>
            <a:endParaRPr lang="en-US"/>
          </a:p>
        </c:txPr>
        <c:crossAx val="144204776"/>
        <c:crosses val="autoZero"/>
        <c:auto val="1"/>
        <c:lblOffset val="100"/>
        <c:baseTimeUnit val="months"/>
      </c:dateAx>
      <c:valAx>
        <c:axId val="144204776"/>
        <c:scaling>
          <c:orientation val="minMax"/>
          <c:max val="1"/>
          <c:min val="0"/>
        </c:scaling>
        <c:delete val="0"/>
        <c:axPos val="l"/>
        <c:majorGridlines/>
        <c:title>
          <c:tx>
            <c:rich>
              <a:bodyPr rot="-5400000" vert="horz"/>
              <a:lstStyle/>
              <a:p>
                <a:pPr>
                  <a:defRPr/>
                </a:pPr>
                <a:r>
                  <a:rPr lang="en-US"/>
                  <a:t>Percent</a:t>
                </a:r>
                <a:r>
                  <a:rPr lang="en-US" baseline="0"/>
                  <a:t> Achieved</a:t>
                </a:r>
                <a:endParaRPr lang="en-US"/>
              </a:p>
            </c:rich>
          </c:tx>
          <c:layout/>
          <c:overlay val="0"/>
          <c:spPr>
            <a:noFill/>
            <a:ln w="25400">
              <a:noFill/>
            </a:ln>
          </c:spPr>
        </c:title>
        <c:numFmt formatCode="0.00%" sourceLinked="1"/>
        <c:majorTickMark val="out"/>
        <c:minorTickMark val="none"/>
        <c:tickLblPos val="nextTo"/>
        <c:crossAx val="144204384"/>
        <c:crosses val="autoZero"/>
        <c:crossBetween val="between"/>
      </c:valAx>
      <c:spPr>
        <a:noFill/>
        <a:ln w="25400">
          <a:noFill/>
        </a:ln>
      </c:spPr>
    </c:plotArea>
    <c:legend>
      <c:legendPos val="r"/>
      <c:layout>
        <c:manualLayout>
          <c:xMode val="edge"/>
          <c:yMode val="edge"/>
          <c:x val="0.76712442792229762"/>
          <c:y val="0.36692599050688152"/>
          <c:w val="0.23287565432273719"/>
          <c:h val="0.18840571387317429"/>
        </c:manualLayou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DC8EDE99-3BDB-4BD3-925B-F7BAFF5E36F5}" type="datetimeFigureOut">
              <a:rPr lang="en-US" smtClean="0"/>
              <a:t>4/22/2015</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735D4045-D619-4C84-85C0-690AC3687933}" type="slidenum">
              <a:rPr lang="en-US" smtClean="0"/>
              <a:t>‹#›</a:t>
            </a:fld>
            <a:endParaRPr lang="en-US"/>
          </a:p>
        </p:txBody>
      </p:sp>
    </p:spTree>
    <p:extLst>
      <p:ext uri="{BB962C8B-B14F-4D97-AF65-F5344CB8AC3E}">
        <p14:creationId xmlns:p14="http://schemas.microsoft.com/office/powerpoint/2010/main" val="2557439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738" y="0"/>
            <a:ext cx="3055937" cy="465138"/>
          </a:xfrm>
          <a:prstGeom prst="rect">
            <a:avLst/>
          </a:prstGeom>
        </p:spPr>
        <p:txBody>
          <a:bodyPr vert="horz" lIns="91440" tIns="45720" rIns="91440" bIns="45720" rtlCol="0"/>
          <a:lstStyle>
            <a:lvl1pPr algn="r">
              <a:defRPr sz="1200"/>
            </a:lvl1pPr>
          </a:lstStyle>
          <a:p>
            <a:fld id="{14228C05-FC6A-4055-947F-EEFE1274D73D}" type="datetimeFigureOut">
              <a:rPr lang="en-US" smtClean="0"/>
              <a:t>4/22/2015</a:t>
            </a:fld>
            <a:endParaRPr lang="en-US"/>
          </a:p>
        </p:txBody>
      </p:sp>
      <p:sp>
        <p:nvSpPr>
          <p:cNvPr id="4" name="Slide Image Placeholder 3"/>
          <p:cNvSpPr>
            <a:spLocks noGrp="1" noRot="1" noChangeAspect="1"/>
          </p:cNvSpPr>
          <p:nvPr>
            <p:ph type="sldImg" idx="2"/>
          </p:nvPr>
        </p:nvSpPr>
        <p:spPr>
          <a:xfrm>
            <a:off x="425450" y="698500"/>
            <a:ext cx="62039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4850" y="4421188"/>
            <a:ext cx="5643563"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559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738" y="8842375"/>
            <a:ext cx="3055937" cy="465138"/>
          </a:xfrm>
          <a:prstGeom prst="rect">
            <a:avLst/>
          </a:prstGeom>
        </p:spPr>
        <p:txBody>
          <a:bodyPr vert="horz" lIns="91440" tIns="45720" rIns="91440" bIns="45720" rtlCol="0" anchor="b"/>
          <a:lstStyle>
            <a:lvl1pPr algn="r">
              <a:defRPr sz="1200"/>
            </a:lvl1pPr>
          </a:lstStyle>
          <a:p>
            <a:fld id="{7F350044-F443-4896-9AF7-86705187CDD4}" type="slidenum">
              <a:rPr lang="en-US" smtClean="0"/>
              <a:t>‹#›</a:t>
            </a:fld>
            <a:endParaRPr lang="en-US"/>
          </a:p>
        </p:txBody>
      </p:sp>
    </p:spTree>
    <p:extLst>
      <p:ext uri="{BB962C8B-B14F-4D97-AF65-F5344CB8AC3E}">
        <p14:creationId xmlns:p14="http://schemas.microsoft.com/office/powerpoint/2010/main" val="268533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Kristi will open the session and give initial introductions and welcome.</a:t>
            </a:r>
          </a:p>
          <a:p>
            <a:endParaRPr lang="en-US" dirty="0"/>
          </a:p>
        </p:txBody>
      </p:sp>
      <p:sp>
        <p:nvSpPr>
          <p:cNvPr id="4" name="Slide Number Placeholder 3"/>
          <p:cNvSpPr>
            <a:spLocks noGrp="1"/>
          </p:cNvSpPr>
          <p:nvPr>
            <p:ph type="sldNum" sz="quarter" idx="10"/>
          </p:nvPr>
        </p:nvSpPr>
        <p:spPr/>
        <p:txBody>
          <a:bodyPr/>
          <a:lstStyle/>
          <a:p>
            <a:fld id="{D97EC273-9B33-4342-8ADC-15B9188AB206}" type="slidenum">
              <a:rPr lang="en-US" smtClean="0"/>
              <a:pPr/>
              <a:t>1</a:t>
            </a:fld>
            <a:endParaRPr lang="en-US"/>
          </a:p>
        </p:txBody>
      </p:sp>
    </p:spTree>
    <p:extLst>
      <p:ext uri="{BB962C8B-B14F-4D97-AF65-F5344CB8AC3E}">
        <p14:creationId xmlns:p14="http://schemas.microsoft.com/office/powerpoint/2010/main" val="2377782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587" eaLnBrk="0" hangingPunct="0">
              <a:defRPr sz="3200">
                <a:solidFill>
                  <a:schemeClr val="tx1"/>
                </a:solidFill>
                <a:latin typeface="Arial" charset="0"/>
              </a:defRPr>
            </a:lvl1pPr>
            <a:lvl2pPr marL="743813" indent="-286083" defTabSz="926587" eaLnBrk="0" hangingPunct="0">
              <a:defRPr sz="3200">
                <a:solidFill>
                  <a:schemeClr val="tx1"/>
                </a:solidFill>
                <a:latin typeface="Arial" charset="0"/>
              </a:defRPr>
            </a:lvl2pPr>
            <a:lvl3pPr marL="1144326" indent="-228864" defTabSz="926587" eaLnBrk="0" hangingPunct="0">
              <a:defRPr sz="3200">
                <a:solidFill>
                  <a:schemeClr val="tx1"/>
                </a:solidFill>
                <a:latin typeface="Arial" charset="0"/>
              </a:defRPr>
            </a:lvl3pPr>
            <a:lvl4pPr marL="1602056" indent="-228864" defTabSz="926587" eaLnBrk="0" hangingPunct="0">
              <a:defRPr sz="3200">
                <a:solidFill>
                  <a:schemeClr val="tx1"/>
                </a:solidFill>
                <a:latin typeface="Arial" charset="0"/>
              </a:defRPr>
            </a:lvl4pPr>
            <a:lvl5pPr marL="2059787" indent="-228864" defTabSz="926587" eaLnBrk="0" hangingPunct="0">
              <a:defRPr sz="3200">
                <a:solidFill>
                  <a:schemeClr val="tx1"/>
                </a:solidFill>
                <a:latin typeface="Arial" charset="0"/>
              </a:defRPr>
            </a:lvl5pPr>
            <a:lvl6pPr marL="2517518" indent="-228864" algn="r" defTabSz="926587" eaLnBrk="0" fontAlgn="base" hangingPunct="0">
              <a:spcBef>
                <a:spcPct val="0"/>
              </a:spcBef>
              <a:spcAft>
                <a:spcPct val="0"/>
              </a:spcAft>
              <a:defRPr sz="3200">
                <a:solidFill>
                  <a:schemeClr val="tx1"/>
                </a:solidFill>
                <a:latin typeface="Arial" charset="0"/>
              </a:defRPr>
            </a:lvl6pPr>
            <a:lvl7pPr marL="2975250" indent="-228864" algn="r" defTabSz="926587" eaLnBrk="0" fontAlgn="base" hangingPunct="0">
              <a:spcBef>
                <a:spcPct val="0"/>
              </a:spcBef>
              <a:spcAft>
                <a:spcPct val="0"/>
              </a:spcAft>
              <a:defRPr sz="3200">
                <a:solidFill>
                  <a:schemeClr val="tx1"/>
                </a:solidFill>
                <a:latin typeface="Arial" charset="0"/>
              </a:defRPr>
            </a:lvl7pPr>
            <a:lvl8pPr marL="3432980" indent="-228864" algn="r" defTabSz="926587" eaLnBrk="0" fontAlgn="base" hangingPunct="0">
              <a:spcBef>
                <a:spcPct val="0"/>
              </a:spcBef>
              <a:spcAft>
                <a:spcPct val="0"/>
              </a:spcAft>
              <a:defRPr sz="3200">
                <a:solidFill>
                  <a:schemeClr val="tx1"/>
                </a:solidFill>
                <a:latin typeface="Arial" charset="0"/>
              </a:defRPr>
            </a:lvl8pPr>
            <a:lvl9pPr marL="3890710" indent="-228864" algn="r" defTabSz="926587" eaLnBrk="0" fontAlgn="base" hangingPunct="0">
              <a:spcBef>
                <a:spcPct val="0"/>
              </a:spcBef>
              <a:spcAft>
                <a:spcPct val="0"/>
              </a:spcAft>
              <a:defRPr sz="3200">
                <a:solidFill>
                  <a:schemeClr val="tx1"/>
                </a:solidFill>
                <a:latin typeface="Arial" charset="0"/>
              </a:defRPr>
            </a:lvl9pPr>
          </a:lstStyle>
          <a:p>
            <a:pPr eaLnBrk="1" hangingPunct="1">
              <a:defRPr/>
            </a:pPr>
            <a:fld id="{709371DA-CC51-4D48-8588-6B16E6D55CDC}" type="slidenum">
              <a:rPr lang="en-US" sz="1200"/>
              <a:pPr eaLnBrk="1" hangingPunct="1">
                <a:defRPr/>
              </a:pPr>
              <a:t>10</a:t>
            </a:fld>
            <a:endParaRPr lang="en-US" sz="1200" dirty="0"/>
          </a:p>
        </p:txBody>
      </p:sp>
      <p:sp>
        <p:nvSpPr>
          <p:cNvPr id="26627" name="Rectangle 2"/>
          <p:cNvSpPr>
            <a:spLocks noGrp="1" noRot="1" noChangeAspect="1" noChangeArrowheads="1" noTextEdit="1"/>
          </p:cNvSpPr>
          <p:nvPr>
            <p:ph type="sldImg"/>
          </p:nvPr>
        </p:nvSpPr>
        <p:spPr bwMode="auto">
          <a:xfrm>
            <a:off x="546100" y="706438"/>
            <a:ext cx="6038850" cy="33972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xfrm>
            <a:off x="943838" y="4400550"/>
            <a:ext cx="5165590" cy="4178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507" tIns="55669" rIns="100507" bIns="55669" numCol="1" anchor="t" anchorCtr="0" compatLnSpc="1">
            <a:prstTxWarp prst="textNoShape">
              <a:avLst/>
            </a:prstTxWarp>
          </a:bodyPr>
          <a:lstStyle/>
          <a:p>
            <a:pPr eaLnBrk="1" hangingPunct="1"/>
            <a:endParaRPr lang="en-US" dirty="0" smtClean="0">
              <a:latin typeface="Arial" charset="0"/>
            </a:endParaRPr>
          </a:p>
        </p:txBody>
      </p:sp>
    </p:spTree>
    <p:extLst>
      <p:ext uri="{BB962C8B-B14F-4D97-AF65-F5344CB8AC3E}">
        <p14:creationId xmlns:p14="http://schemas.microsoft.com/office/powerpoint/2010/main" val="772330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50044-F443-4896-9AF7-86705187CDD4}" type="slidenum">
              <a:rPr lang="en-US" smtClean="0"/>
              <a:t>11</a:t>
            </a:fld>
            <a:endParaRPr lang="en-US"/>
          </a:p>
        </p:txBody>
      </p:sp>
    </p:spTree>
    <p:extLst>
      <p:ext uri="{BB962C8B-B14F-4D97-AF65-F5344CB8AC3E}">
        <p14:creationId xmlns:p14="http://schemas.microsoft.com/office/powerpoint/2010/main" val="1238038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50044-F443-4896-9AF7-86705187CDD4}" type="slidenum">
              <a:rPr lang="en-US" smtClean="0"/>
              <a:t>12</a:t>
            </a:fld>
            <a:endParaRPr lang="en-US"/>
          </a:p>
        </p:txBody>
      </p:sp>
    </p:spTree>
    <p:extLst>
      <p:ext uri="{BB962C8B-B14F-4D97-AF65-F5344CB8AC3E}">
        <p14:creationId xmlns:p14="http://schemas.microsoft.com/office/powerpoint/2010/main" val="142617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50044-F443-4896-9AF7-86705187CDD4}" type="slidenum">
              <a:rPr lang="en-US" smtClean="0"/>
              <a:t>13</a:t>
            </a:fld>
            <a:endParaRPr lang="en-US"/>
          </a:p>
        </p:txBody>
      </p:sp>
    </p:spTree>
    <p:extLst>
      <p:ext uri="{BB962C8B-B14F-4D97-AF65-F5344CB8AC3E}">
        <p14:creationId xmlns:p14="http://schemas.microsoft.com/office/powerpoint/2010/main" val="2986652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50044-F443-4896-9AF7-86705187CDD4}" type="slidenum">
              <a:rPr lang="en-US" smtClean="0"/>
              <a:t>14</a:t>
            </a:fld>
            <a:endParaRPr lang="en-US"/>
          </a:p>
        </p:txBody>
      </p:sp>
    </p:spTree>
    <p:extLst>
      <p:ext uri="{BB962C8B-B14F-4D97-AF65-F5344CB8AC3E}">
        <p14:creationId xmlns:p14="http://schemas.microsoft.com/office/powerpoint/2010/main" val="1118334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50044-F443-4896-9AF7-86705187CDD4}" type="slidenum">
              <a:rPr lang="en-US" smtClean="0"/>
              <a:t>15</a:t>
            </a:fld>
            <a:endParaRPr lang="en-US"/>
          </a:p>
        </p:txBody>
      </p:sp>
    </p:spTree>
    <p:extLst>
      <p:ext uri="{BB962C8B-B14F-4D97-AF65-F5344CB8AC3E}">
        <p14:creationId xmlns:p14="http://schemas.microsoft.com/office/powerpoint/2010/main" val="1390740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50044-F443-4896-9AF7-86705187CDD4}" type="slidenum">
              <a:rPr lang="en-US" smtClean="0"/>
              <a:t>16</a:t>
            </a:fld>
            <a:endParaRPr lang="en-US"/>
          </a:p>
        </p:txBody>
      </p:sp>
    </p:spTree>
    <p:extLst>
      <p:ext uri="{BB962C8B-B14F-4D97-AF65-F5344CB8AC3E}">
        <p14:creationId xmlns:p14="http://schemas.microsoft.com/office/powerpoint/2010/main" val="2889341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50044-F443-4896-9AF7-86705187CDD4}" type="slidenum">
              <a:rPr lang="en-US" smtClean="0"/>
              <a:t>17</a:t>
            </a:fld>
            <a:endParaRPr lang="en-US"/>
          </a:p>
        </p:txBody>
      </p:sp>
    </p:spTree>
    <p:extLst>
      <p:ext uri="{BB962C8B-B14F-4D97-AF65-F5344CB8AC3E}">
        <p14:creationId xmlns:p14="http://schemas.microsoft.com/office/powerpoint/2010/main" val="715810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pPr>
            <a:endParaRPr lang="en-US" dirty="0" smtClean="0">
              <a:ea typeface="Calibri" pitchFamily="34" charset="0"/>
              <a:cs typeface="Arial" charset="0"/>
            </a:endParaRPr>
          </a:p>
          <a:p>
            <a:r>
              <a:rPr lang="en-US" dirty="0" smtClean="0">
                <a:ea typeface="Calibri" pitchFamily="34" charset="0"/>
                <a:cs typeface="Arial" charset="0"/>
              </a:rPr>
              <a:t>The PPSI is </a:t>
            </a:r>
            <a:r>
              <a:rPr lang="en-US" b="1" u="sng" dirty="0" smtClean="0">
                <a:ea typeface="Calibri" pitchFamily="34" charset="0"/>
                <a:cs typeface="Arial" charset="0"/>
              </a:rPr>
              <a:t>comprised of three phases</a:t>
            </a:r>
            <a:r>
              <a:rPr lang="en-US" dirty="0" smtClean="0">
                <a:ea typeface="Calibri" pitchFamily="34" charset="0"/>
                <a:cs typeface="Arial" charset="0"/>
              </a:rPr>
              <a:t>. </a:t>
            </a:r>
          </a:p>
          <a:p>
            <a:r>
              <a:rPr lang="en-US" dirty="0" smtClean="0">
                <a:ea typeface="Calibri" pitchFamily="34" charset="0"/>
                <a:cs typeface="Arial" charset="0"/>
              </a:rPr>
              <a:t> </a:t>
            </a:r>
          </a:p>
          <a:p>
            <a:r>
              <a:rPr lang="en-US" dirty="0" smtClean="0">
                <a:ea typeface="Calibri" pitchFamily="34" charset="0"/>
                <a:cs typeface="Arial" charset="0"/>
              </a:rPr>
              <a:t>The </a:t>
            </a:r>
            <a:r>
              <a:rPr lang="en-US" b="1" u="sng" dirty="0" smtClean="0">
                <a:ea typeface="Calibri" pitchFamily="34" charset="0"/>
                <a:cs typeface="Arial" charset="0"/>
              </a:rPr>
              <a:t>Baseline Phase</a:t>
            </a:r>
            <a:r>
              <a:rPr lang="en-US" dirty="0" smtClean="0">
                <a:ea typeface="Calibri" pitchFamily="34" charset="0"/>
                <a:cs typeface="Arial" charset="0"/>
              </a:rPr>
              <a:t> consisted of the </a:t>
            </a:r>
            <a:r>
              <a:rPr lang="en-US" b="1" u="sng" dirty="0" smtClean="0">
                <a:ea typeface="Calibri" pitchFamily="34" charset="0"/>
                <a:cs typeface="Arial" charset="0"/>
              </a:rPr>
              <a:t>retrospective collection</a:t>
            </a:r>
            <a:r>
              <a:rPr lang="en-US" dirty="0" smtClean="0">
                <a:ea typeface="Calibri" pitchFamily="34" charset="0"/>
                <a:cs typeface="Arial" charset="0"/>
              </a:rPr>
              <a:t> of harm outcome data from </a:t>
            </a:r>
            <a:r>
              <a:rPr lang="en-US" b="1" u="sng" dirty="0" smtClean="0">
                <a:ea typeface="Calibri" pitchFamily="34" charset="0"/>
                <a:cs typeface="Arial" charset="0"/>
              </a:rPr>
              <a:t>2006 and 2007</a:t>
            </a:r>
            <a:r>
              <a:rPr lang="en-US" dirty="0" smtClean="0">
                <a:ea typeface="Calibri" pitchFamily="34" charset="0"/>
                <a:cs typeface="Arial" charset="0"/>
              </a:rPr>
              <a:t> to </a:t>
            </a:r>
            <a:r>
              <a:rPr lang="en-US" b="1" u="sng" dirty="0" smtClean="0">
                <a:ea typeface="Calibri" pitchFamily="34" charset="0"/>
                <a:cs typeface="Arial" charset="0"/>
              </a:rPr>
              <a:t>establish a baseline of performance</a:t>
            </a:r>
            <a:r>
              <a:rPr lang="en-US" dirty="0" smtClean="0">
                <a:ea typeface="Calibri" pitchFamily="34" charset="0"/>
                <a:cs typeface="Arial" charset="0"/>
              </a:rPr>
              <a:t> for participants. </a:t>
            </a:r>
          </a:p>
          <a:p>
            <a:r>
              <a:rPr lang="en-US" dirty="0" smtClean="0">
                <a:ea typeface="Calibri" pitchFamily="34" charset="0"/>
                <a:cs typeface="Arial" charset="0"/>
              </a:rPr>
              <a:t> </a:t>
            </a:r>
          </a:p>
          <a:p>
            <a:r>
              <a:rPr lang="en-US" dirty="0" smtClean="0">
                <a:ea typeface="Calibri" pitchFamily="34" charset="0"/>
                <a:cs typeface="Arial" charset="0"/>
              </a:rPr>
              <a:t>During </a:t>
            </a:r>
            <a:r>
              <a:rPr lang="en-US" b="1" u="sng" dirty="0" smtClean="0">
                <a:ea typeface="Calibri" pitchFamily="34" charset="0"/>
                <a:cs typeface="Arial" charset="0"/>
              </a:rPr>
              <a:t>Phase 1</a:t>
            </a:r>
            <a:r>
              <a:rPr lang="en-US" dirty="0" smtClean="0">
                <a:ea typeface="Calibri" pitchFamily="34" charset="0"/>
                <a:cs typeface="Arial" charset="0"/>
              </a:rPr>
              <a:t>, which ran from </a:t>
            </a:r>
            <a:r>
              <a:rPr lang="en-US" b="1" u="sng" dirty="0" smtClean="0">
                <a:ea typeface="Calibri" pitchFamily="34" charset="0"/>
                <a:cs typeface="Arial" charset="0"/>
              </a:rPr>
              <a:t>January 2008 through December 2010</a:t>
            </a:r>
            <a:r>
              <a:rPr lang="en-US" dirty="0" smtClean="0">
                <a:ea typeface="Calibri" pitchFamily="34" charset="0"/>
                <a:cs typeface="Arial" charset="0"/>
              </a:rPr>
              <a:t>, hospital teams </a:t>
            </a:r>
            <a:r>
              <a:rPr lang="en-US" b="1" u="sng" dirty="0" smtClean="0">
                <a:ea typeface="Calibri" pitchFamily="34" charset="0"/>
                <a:cs typeface="Arial" charset="0"/>
              </a:rPr>
              <a:t>implemented interventions</a:t>
            </a:r>
            <a:r>
              <a:rPr lang="en-US" dirty="0" smtClean="0">
                <a:ea typeface="Calibri" pitchFamily="34" charset="0"/>
                <a:cs typeface="Arial" charset="0"/>
              </a:rPr>
              <a:t> and actively worked on </a:t>
            </a:r>
            <a:r>
              <a:rPr lang="en-US" b="1" u="sng" dirty="0" smtClean="0">
                <a:ea typeface="Calibri" pitchFamily="34" charset="0"/>
                <a:cs typeface="Arial" charset="0"/>
              </a:rPr>
              <a:t>performance and perinatal safety improvement</a:t>
            </a:r>
            <a:r>
              <a:rPr lang="en-US" dirty="0" smtClean="0">
                <a:ea typeface="Calibri" pitchFamily="34" charset="0"/>
                <a:cs typeface="Arial" charset="0"/>
              </a:rPr>
              <a:t> across approximately </a:t>
            </a:r>
            <a:r>
              <a:rPr lang="en-US" b="1" u="sng" dirty="0" smtClean="0">
                <a:ea typeface="Calibri" pitchFamily="34" charset="0"/>
                <a:cs typeface="Arial" charset="0"/>
              </a:rPr>
              <a:t>145,000 births</a:t>
            </a:r>
            <a:r>
              <a:rPr lang="en-US" dirty="0" smtClean="0">
                <a:ea typeface="Calibri" pitchFamily="34" charset="0"/>
                <a:cs typeface="Arial" charset="0"/>
              </a:rPr>
              <a:t>. </a:t>
            </a:r>
          </a:p>
          <a:p>
            <a:r>
              <a:rPr lang="en-US" dirty="0" smtClean="0">
                <a:ea typeface="Calibri" pitchFamily="34" charset="0"/>
                <a:cs typeface="Arial" charset="0"/>
              </a:rPr>
              <a:t> </a:t>
            </a:r>
          </a:p>
          <a:p>
            <a:r>
              <a:rPr lang="en-US" b="1" u="sng" dirty="0" smtClean="0">
                <a:ea typeface="Calibri" pitchFamily="34" charset="0"/>
                <a:cs typeface="Arial" charset="0"/>
              </a:rPr>
              <a:t>Phase 2 began in January 2011</a:t>
            </a:r>
            <a:r>
              <a:rPr lang="en-US" dirty="0" smtClean="0">
                <a:ea typeface="Calibri" pitchFamily="34" charset="0"/>
                <a:cs typeface="Arial" charset="0"/>
              </a:rPr>
              <a:t> and will be </a:t>
            </a:r>
            <a:r>
              <a:rPr lang="en-US" b="1" u="sng" dirty="0" smtClean="0">
                <a:ea typeface="Calibri" pitchFamily="34" charset="0"/>
                <a:cs typeface="Arial" charset="0"/>
              </a:rPr>
              <a:t>completed in December 2012</a:t>
            </a:r>
            <a:r>
              <a:rPr lang="en-US" dirty="0" smtClean="0">
                <a:ea typeface="Calibri" pitchFamily="34" charset="0"/>
                <a:cs typeface="Arial" charset="0"/>
              </a:rPr>
              <a:t>. </a:t>
            </a:r>
          </a:p>
          <a:p>
            <a:r>
              <a:rPr lang="en-US" dirty="0" smtClean="0">
                <a:ea typeface="Calibri" pitchFamily="34" charset="0"/>
                <a:cs typeface="Arial" charset="0"/>
              </a:rPr>
              <a:t> </a:t>
            </a:r>
          </a:p>
          <a:p>
            <a:r>
              <a:rPr lang="en-US" dirty="0" smtClean="0">
                <a:ea typeface="Calibri" pitchFamily="34" charset="0"/>
                <a:cs typeface="Arial" charset="0"/>
              </a:rPr>
              <a:t>In June 2010, </a:t>
            </a:r>
            <a:r>
              <a:rPr lang="en-US" b="1" u="sng" dirty="0" smtClean="0">
                <a:ea typeface="Calibri" pitchFamily="34" charset="0"/>
                <a:cs typeface="Arial" charset="0"/>
              </a:rPr>
              <a:t>AHRQ awarded a demonstration grant to Fairview</a:t>
            </a:r>
            <a:r>
              <a:rPr lang="en-US" dirty="0" smtClean="0">
                <a:ea typeface="Calibri" pitchFamily="34" charset="0"/>
                <a:cs typeface="Arial" charset="0"/>
              </a:rPr>
              <a:t> to extend the initiative…The grant </a:t>
            </a:r>
            <a:r>
              <a:rPr lang="en-US" b="1" u="sng" dirty="0" smtClean="0">
                <a:ea typeface="Calibri" pitchFamily="34" charset="0"/>
                <a:cs typeface="Arial" charset="0"/>
              </a:rPr>
              <a:t>allowed for the Phase 2 extension</a:t>
            </a:r>
            <a:r>
              <a:rPr lang="en-US" dirty="0" smtClean="0">
                <a:ea typeface="Calibri" pitchFamily="34" charset="0"/>
                <a:cs typeface="Arial" charset="0"/>
              </a:rPr>
              <a:t>, which focuses on additional quality improvement and data analysis components by PIMS, Fairview and the University of Minnesota School of Public Health.  </a:t>
            </a:r>
          </a:p>
          <a:p>
            <a:r>
              <a:rPr lang="en-US" dirty="0" smtClean="0">
                <a:ea typeface="Calibri" pitchFamily="34" charset="0"/>
                <a:cs typeface="Arial" charset="0"/>
              </a:rPr>
              <a:t> </a:t>
            </a:r>
          </a:p>
          <a:p>
            <a:r>
              <a:rPr lang="en-US" dirty="0" smtClean="0">
                <a:ea typeface="Calibri" pitchFamily="34" charset="0"/>
                <a:cs typeface="Arial" charset="0"/>
              </a:rPr>
              <a:t>Finally, we’ll report </a:t>
            </a:r>
            <a:r>
              <a:rPr lang="en-US" b="1" u="sng" dirty="0" smtClean="0">
                <a:ea typeface="Calibri" pitchFamily="34" charset="0"/>
                <a:cs typeface="Arial" charset="0"/>
              </a:rPr>
              <a:t>results from Phase 2 and the entire project</a:t>
            </a:r>
            <a:r>
              <a:rPr lang="en-US" dirty="0" smtClean="0">
                <a:ea typeface="Calibri" pitchFamily="34" charset="0"/>
                <a:cs typeface="Arial" charset="0"/>
              </a:rPr>
              <a:t> towards the </a:t>
            </a:r>
            <a:r>
              <a:rPr lang="en-US" b="1" u="sng" dirty="0" smtClean="0">
                <a:ea typeface="Calibri" pitchFamily="34" charset="0"/>
                <a:cs typeface="Arial" charset="0"/>
              </a:rPr>
              <a:t>end of 2013</a:t>
            </a:r>
            <a:r>
              <a:rPr lang="en-US" dirty="0" smtClean="0">
                <a:ea typeface="Calibri" pitchFamily="34" charset="0"/>
                <a:cs typeface="Arial" charset="0"/>
              </a:rPr>
              <a:t>. </a:t>
            </a:r>
          </a:p>
        </p:txBody>
      </p:sp>
      <p:sp>
        <p:nvSpPr>
          <p:cNvPr id="4" name="Slide Number Placeholder 3"/>
          <p:cNvSpPr>
            <a:spLocks noGrp="1"/>
          </p:cNvSpPr>
          <p:nvPr>
            <p:ph type="sldNum" sz="quarter" idx="5"/>
          </p:nvPr>
        </p:nvSpPr>
        <p:spPr/>
        <p:txBody>
          <a:bodyPr/>
          <a:lstStyle/>
          <a:p>
            <a:pPr>
              <a:defRPr/>
            </a:pPr>
            <a:fld id="{E685ED79-AB0D-4744-B1EA-44913AE04C91}" type="slidenum">
              <a:rPr lang="en-US" smtClean="0"/>
              <a:pPr>
                <a:defRPr/>
              </a:pPr>
              <a:t>19</a:t>
            </a:fld>
            <a:endParaRPr lang="en-US" dirty="0"/>
          </a:p>
        </p:txBody>
      </p:sp>
    </p:spTree>
    <p:extLst>
      <p:ext uri="{BB962C8B-B14F-4D97-AF65-F5344CB8AC3E}">
        <p14:creationId xmlns:p14="http://schemas.microsoft.com/office/powerpoint/2010/main" val="3958604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50044-F443-4896-9AF7-86705187CDD4}" type="slidenum">
              <a:rPr lang="en-US" smtClean="0"/>
              <a:t>2</a:t>
            </a:fld>
            <a:endParaRPr lang="en-US"/>
          </a:p>
        </p:txBody>
      </p:sp>
    </p:spTree>
    <p:extLst>
      <p:ext uri="{BB962C8B-B14F-4D97-AF65-F5344CB8AC3E}">
        <p14:creationId xmlns:p14="http://schemas.microsoft.com/office/powerpoint/2010/main" val="2262899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50044-F443-4896-9AF7-86705187CDD4}" type="slidenum">
              <a:rPr lang="en-US" smtClean="0"/>
              <a:t>3</a:t>
            </a:fld>
            <a:endParaRPr lang="en-US"/>
          </a:p>
        </p:txBody>
      </p:sp>
    </p:spTree>
    <p:extLst>
      <p:ext uri="{BB962C8B-B14F-4D97-AF65-F5344CB8AC3E}">
        <p14:creationId xmlns:p14="http://schemas.microsoft.com/office/powerpoint/2010/main" val="2880923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C69E9E-E457-4247-9E1B-437053CC2B83}" type="slidenum">
              <a:rPr lang="en-US" smtClean="0"/>
              <a:pPr fontAlgn="base">
                <a:spcBef>
                  <a:spcPct val="0"/>
                </a:spcBef>
                <a:spcAft>
                  <a:spcPct val="0"/>
                </a:spcAft>
                <a:defRPr/>
              </a:pPr>
              <a:t>4</a:t>
            </a:fld>
            <a:endParaRPr lang="en-US"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smtClean="0"/>
              <a:t>Here is a list of the 16 hospitals participating in the initiative.</a:t>
            </a:r>
          </a:p>
          <a:p>
            <a:pPr eaLnBrk="1" hangingPunct="1">
              <a:spcBef>
                <a:spcPct val="0"/>
              </a:spcBef>
              <a:buFontTx/>
              <a:buChar char="•"/>
            </a:pPr>
            <a:r>
              <a:rPr lang="en-US" dirty="0" smtClean="0"/>
              <a:t>The hospitals are located in 12 states, and are comprised of large and small, rural and urban, and teaching and non-teaching facilities. </a:t>
            </a:r>
          </a:p>
          <a:p>
            <a:pPr eaLnBrk="1" hangingPunct="1">
              <a:spcBef>
                <a:spcPct val="0"/>
              </a:spcBef>
            </a:pPr>
            <a:endParaRPr lang="en-US" dirty="0" smtClean="0"/>
          </a:p>
        </p:txBody>
      </p:sp>
    </p:spTree>
    <p:extLst>
      <p:ext uri="{BB962C8B-B14F-4D97-AF65-F5344CB8AC3E}">
        <p14:creationId xmlns:p14="http://schemas.microsoft.com/office/powerpoint/2010/main" val="1286581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50044-F443-4896-9AF7-86705187CDD4}" type="slidenum">
              <a:rPr lang="en-US" smtClean="0"/>
              <a:t>5</a:t>
            </a:fld>
            <a:endParaRPr lang="en-US"/>
          </a:p>
        </p:txBody>
      </p:sp>
    </p:spTree>
    <p:extLst>
      <p:ext uri="{BB962C8B-B14F-4D97-AF65-F5344CB8AC3E}">
        <p14:creationId xmlns:p14="http://schemas.microsoft.com/office/powerpoint/2010/main" val="1696082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119" eaLnBrk="0" hangingPunct="0">
              <a:defRPr sz="3200">
                <a:solidFill>
                  <a:schemeClr val="tx1"/>
                </a:solidFill>
                <a:latin typeface="Arial" pitchFamily="34" charset="0"/>
              </a:defRPr>
            </a:lvl1pPr>
            <a:lvl2pPr marL="742633" indent="-285628" defTabSz="925119" eaLnBrk="0" hangingPunct="0">
              <a:defRPr sz="3200">
                <a:solidFill>
                  <a:schemeClr val="tx1"/>
                </a:solidFill>
                <a:latin typeface="Arial" pitchFamily="34" charset="0"/>
              </a:defRPr>
            </a:lvl2pPr>
            <a:lvl3pPr marL="1142513" indent="-228502" defTabSz="925119" eaLnBrk="0" hangingPunct="0">
              <a:defRPr sz="3200">
                <a:solidFill>
                  <a:schemeClr val="tx1"/>
                </a:solidFill>
                <a:latin typeface="Arial" pitchFamily="34" charset="0"/>
              </a:defRPr>
            </a:lvl3pPr>
            <a:lvl4pPr marL="1599518" indent="-228502" defTabSz="925119" eaLnBrk="0" hangingPunct="0">
              <a:defRPr sz="3200">
                <a:solidFill>
                  <a:schemeClr val="tx1"/>
                </a:solidFill>
                <a:latin typeface="Arial" pitchFamily="34" charset="0"/>
              </a:defRPr>
            </a:lvl4pPr>
            <a:lvl5pPr marL="2056522" indent="-228502" defTabSz="925119" eaLnBrk="0" hangingPunct="0">
              <a:defRPr sz="3200">
                <a:solidFill>
                  <a:schemeClr val="tx1"/>
                </a:solidFill>
                <a:latin typeface="Arial" pitchFamily="34" charset="0"/>
              </a:defRPr>
            </a:lvl5pPr>
            <a:lvl6pPr marL="2513528" indent="-228502" algn="r" defTabSz="925119" eaLnBrk="0" fontAlgn="base" hangingPunct="0">
              <a:spcBef>
                <a:spcPct val="0"/>
              </a:spcBef>
              <a:spcAft>
                <a:spcPct val="0"/>
              </a:spcAft>
              <a:defRPr sz="3200">
                <a:solidFill>
                  <a:schemeClr val="tx1"/>
                </a:solidFill>
                <a:latin typeface="Arial" pitchFamily="34" charset="0"/>
              </a:defRPr>
            </a:lvl6pPr>
            <a:lvl7pPr marL="2970533" indent="-228502" algn="r" defTabSz="925119" eaLnBrk="0" fontAlgn="base" hangingPunct="0">
              <a:spcBef>
                <a:spcPct val="0"/>
              </a:spcBef>
              <a:spcAft>
                <a:spcPct val="0"/>
              </a:spcAft>
              <a:defRPr sz="3200">
                <a:solidFill>
                  <a:schemeClr val="tx1"/>
                </a:solidFill>
                <a:latin typeface="Arial" pitchFamily="34" charset="0"/>
              </a:defRPr>
            </a:lvl7pPr>
            <a:lvl8pPr marL="3427538" indent="-228502" algn="r" defTabSz="925119" eaLnBrk="0" fontAlgn="base" hangingPunct="0">
              <a:spcBef>
                <a:spcPct val="0"/>
              </a:spcBef>
              <a:spcAft>
                <a:spcPct val="0"/>
              </a:spcAft>
              <a:defRPr sz="3200">
                <a:solidFill>
                  <a:schemeClr val="tx1"/>
                </a:solidFill>
                <a:latin typeface="Arial" pitchFamily="34" charset="0"/>
              </a:defRPr>
            </a:lvl8pPr>
            <a:lvl9pPr marL="3884542" indent="-228502" algn="r" defTabSz="925119" eaLnBrk="0" fontAlgn="base" hangingPunct="0">
              <a:spcBef>
                <a:spcPct val="0"/>
              </a:spcBef>
              <a:spcAft>
                <a:spcPct val="0"/>
              </a:spcAft>
              <a:defRPr sz="3200">
                <a:solidFill>
                  <a:schemeClr val="tx1"/>
                </a:solidFill>
                <a:latin typeface="Arial" pitchFamily="34" charset="0"/>
              </a:defRPr>
            </a:lvl9pPr>
          </a:lstStyle>
          <a:p>
            <a:pPr eaLnBrk="1" hangingPunct="1"/>
            <a:fld id="{A662C6B2-C5D7-4D5A-9E7B-442584B83A61}" type="slidenum">
              <a:rPr lang="en-US" sz="1200">
                <a:solidFill>
                  <a:srgbClr val="000000"/>
                </a:solidFill>
              </a:rPr>
              <a:pPr eaLnBrk="1" hangingPunct="1"/>
              <a:t>6</a:t>
            </a:fld>
            <a:endParaRPr lang="en-US" sz="1200" dirty="0">
              <a:solidFill>
                <a:srgbClr val="000000"/>
              </a:solidFill>
            </a:endParaRPr>
          </a:p>
        </p:txBody>
      </p:sp>
      <p:sp>
        <p:nvSpPr>
          <p:cNvPr id="15363" name="Rectangle 2"/>
          <p:cNvSpPr>
            <a:spLocks noGrp="1" noRot="1" noChangeAspect="1" noChangeArrowheads="1" noTextEdit="1"/>
          </p:cNvSpPr>
          <p:nvPr>
            <p:ph type="sldImg"/>
          </p:nvPr>
        </p:nvSpPr>
        <p:spPr>
          <a:xfrm>
            <a:off x="544513" y="704850"/>
            <a:ext cx="6042025" cy="3398838"/>
          </a:xfrm>
          <a:ln w="12700" cap="flat">
            <a:solidFill>
              <a:schemeClr val="tx1"/>
            </a:solidFill>
          </a:ln>
        </p:spPr>
      </p:sp>
      <p:sp>
        <p:nvSpPr>
          <p:cNvPr id="15364" name="Rectangle 3"/>
          <p:cNvSpPr>
            <a:spLocks noGrp="1" noChangeArrowheads="1"/>
          </p:cNvSpPr>
          <p:nvPr>
            <p:ph type="body" idx="1"/>
          </p:nvPr>
        </p:nvSpPr>
        <p:spPr>
          <a:xfrm>
            <a:off x="943838" y="4400553"/>
            <a:ext cx="5165590" cy="41783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484" tIns="55656" rIns="100484" bIns="55656"/>
          <a:lstStyle/>
          <a:p>
            <a:pPr eaLnBrk="1" hangingPunct="1"/>
            <a:endParaRPr lang="en-US" dirty="0" smtClean="0"/>
          </a:p>
        </p:txBody>
      </p:sp>
    </p:spTree>
    <p:extLst>
      <p:ext uri="{BB962C8B-B14F-4D97-AF65-F5344CB8AC3E}">
        <p14:creationId xmlns:p14="http://schemas.microsoft.com/office/powerpoint/2010/main" val="2765082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7EC273-9B33-4342-8ADC-15B9188AB206}" type="slidenum">
              <a:rPr lang="en-US" smtClean="0"/>
              <a:pPr/>
              <a:t>7</a:t>
            </a:fld>
            <a:endParaRPr lang="en-US"/>
          </a:p>
        </p:txBody>
      </p:sp>
    </p:spTree>
    <p:extLst>
      <p:ext uri="{BB962C8B-B14F-4D97-AF65-F5344CB8AC3E}">
        <p14:creationId xmlns:p14="http://schemas.microsoft.com/office/powerpoint/2010/main" val="811922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50044-F443-4896-9AF7-86705187CDD4}" type="slidenum">
              <a:rPr lang="en-US" smtClean="0"/>
              <a:t>8</a:t>
            </a:fld>
            <a:endParaRPr lang="en-US"/>
          </a:p>
        </p:txBody>
      </p:sp>
    </p:spTree>
    <p:extLst>
      <p:ext uri="{BB962C8B-B14F-4D97-AF65-F5344CB8AC3E}">
        <p14:creationId xmlns:p14="http://schemas.microsoft.com/office/powerpoint/2010/main" val="673257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Our harm measures tell us whether there really has been a reduction in harm as a result of our project. The teams are reporting </a:t>
            </a:r>
            <a:r>
              <a:rPr lang="en-US" dirty="0" smtClean="0">
                <a:solidFill>
                  <a:srgbClr val="FF0000"/>
                </a:solidFill>
              </a:rPr>
              <a:t>maternal and neonatal outcome data, </a:t>
            </a:r>
            <a:r>
              <a:rPr lang="en-US" dirty="0" smtClean="0"/>
              <a:t>which is coded within their billing system, every quarter to the National Perinatal Information Center, or </a:t>
            </a:r>
            <a:r>
              <a:rPr lang="en-US" dirty="0" smtClean="0">
                <a:solidFill>
                  <a:srgbClr val="FF0000"/>
                </a:solidFill>
              </a:rPr>
              <a:t>NPIC.  NPIC analyzes their data, assists the teams in identifying any erroneous coding issues which could be affecting their scores, and provides the teams with their Adverse Outcomes Index and other harm indices. </a:t>
            </a:r>
            <a:r>
              <a:rPr lang="en-US" dirty="0" smtClean="0"/>
              <a:t>The Adverse Outcome Index or AOI is the </a:t>
            </a:r>
            <a:r>
              <a:rPr lang="en-US" dirty="0" smtClean="0">
                <a:solidFill>
                  <a:srgbClr val="FF0000"/>
                </a:solidFill>
              </a:rPr>
              <a:t>number of deliveries with one or more of these ten adverse events shown on the slide as a proportion of total deliveries.</a:t>
            </a:r>
          </a:p>
          <a:p>
            <a:pPr eaLnBrk="1" hangingPunct="1">
              <a:spcBef>
                <a:spcPct val="0"/>
              </a:spcBef>
            </a:pPr>
            <a:endParaRPr lang="en-US" dirty="0" smtClean="0">
              <a:solidFill>
                <a:srgbClr val="FF0000"/>
              </a:solidFill>
            </a:endParaRPr>
          </a:p>
        </p:txBody>
      </p:sp>
      <p:sp>
        <p:nvSpPr>
          <p:cNvPr id="142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0681AA-0C83-4816-A677-550522B6E11D}" type="slidenum">
              <a:rPr lang="en-US" smtClean="0"/>
              <a:pPr fontAlgn="base">
                <a:spcBef>
                  <a:spcPct val="0"/>
                </a:spcBef>
                <a:spcAft>
                  <a:spcPct val="0"/>
                </a:spcAft>
                <a:defRPr/>
              </a:pPr>
              <a:t>9</a:t>
            </a:fld>
            <a:endParaRPr lang="en-US" dirty="0" smtClean="0"/>
          </a:p>
        </p:txBody>
      </p:sp>
    </p:spTree>
    <p:extLst>
      <p:ext uri="{BB962C8B-B14F-4D97-AF65-F5344CB8AC3E}">
        <p14:creationId xmlns:p14="http://schemas.microsoft.com/office/powerpoint/2010/main" val="276710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BB6A00-F572-45EE-A011-07303713CBBB}"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965F6-6EA6-4B15-A061-270013FAC724}" type="slidenum">
              <a:rPr lang="en-US" smtClean="0"/>
              <a:t>‹#›</a:t>
            </a:fld>
            <a:endParaRPr lang="en-US"/>
          </a:p>
        </p:txBody>
      </p:sp>
    </p:spTree>
    <p:extLst>
      <p:ext uri="{BB962C8B-B14F-4D97-AF65-F5344CB8AC3E}">
        <p14:creationId xmlns:p14="http://schemas.microsoft.com/office/powerpoint/2010/main" val="425804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BB6A00-F572-45EE-A011-07303713CBBB}"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965F6-6EA6-4B15-A061-270013FAC724}" type="slidenum">
              <a:rPr lang="en-US" smtClean="0"/>
              <a:t>‹#›</a:t>
            </a:fld>
            <a:endParaRPr lang="en-US"/>
          </a:p>
        </p:txBody>
      </p:sp>
    </p:spTree>
    <p:extLst>
      <p:ext uri="{BB962C8B-B14F-4D97-AF65-F5344CB8AC3E}">
        <p14:creationId xmlns:p14="http://schemas.microsoft.com/office/powerpoint/2010/main" val="2920716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BB6A00-F572-45EE-A011-07303713CBBB}"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965F6-6EA6-4B15-A061-270013FAC724}" type="slidenum">
              <a:rPr lang="en-US" smtClean="0"/>
              <a:t>‹#›</a:t>
            </a:fld>
            <a:endParaRPr lang="en-US"/>
          </a:p>
        </p:txBody>
      </p:sp>
    </p:spTree>
    <p:extLst>
      <p:ext uri="{BB962C8B-B14F-4D97-AF65-F5344CB8AC3E}">
        <p14:creationId xmlns:p14="http://schemas.microsoft.com/office/powerpoint/2010/main" val="408586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BB6A00-F572-45EE-A011-07303713CBBB}"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965F6-6EA6-4B15-A061-270013FAC724}" type="slidenum">
              <a:rPr lang="en-US" smtClean="0"/>
              <a:t>‹#›</a:t>
            </a:fld>
            <a:endParaRPr lang="en-US"/>
          </a:p>
        </p:txBody>
      </p:sp>
    </p:spTree>
    <p:extLst>
      <p:ext uri="{BB962C8B-B14F-4D97-AF65-F5344CB8AC3E}">
        <p14:creationId xmlns:p14="http://schemas.microsoft.com/office/powerpoint/2010/main" val="98329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BB6A00-F572-45EE-A011-07303713CBBB}"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965F6-6EA6-4B15-A061-270013FAC724}" type="slidenum">
              <a:rPr lang="en-US" smtClean="0"/>
              <a:t>‹#›</a:t>
            </a:fld>
            <a:endParaRPr lang="en-US"/>
          </a:p>
        </p:txBody>
      </p:sp>
    </p:spTree>
    <p:extLst>
      <p:ext uri="{BB962C8B-B14F-4D97-AF65-F5344CB8AC3E}">
        <p14:creationId xmlns:p14="http://schemas.microsoft.com/office/powerpoint/2010/main" val="1120888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BB6A00-F572-45EE-A011-07303713CBBB}"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965F6-6EA6-4B15-A061-270013FAC724}" type="slidenum">
              <a:rPr lang="en-US" smtClean="0"/>
              <a:t>‹#›</a:t>
            </a:fld>
            <a:endParaRPr lang="en-US"/>
          </a:p>
        </p:txBody>
      </p:sp>
    </p:spTree>
    <p:extLst>
      <p:ext uri="{BB962C8B-B14F-4D97-AF65-F5344CB8AC3E}">
        <p14:creationId xmlns:p14="http://schemas.microsoft.com/office/powerpoint/2010/main" val="239174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BB6A00-F572-45EE-A011-07303713CBBB}" type="datetimeFigureOut">
              <a:rPr lang="en-US" smtClean="0"/>
              <a:t>4/22/2015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965F6-6EA6-4B15-A061-270013FAC724}" type="slidenum">
              <a:rPr lang="en-US" smtClean="0"/>
              <a:t>‹#›</a:t>
            </a:fld>
            <a:endParaRPr lang="en-US"/>
          </a:p>
        </p:txBody>
      </p:sp>
    </p:spTree>
    <p:extLst>
      <p:ext uri="{BB962C8B-B14F-4D97-AF65-F5344CB8AC3E}">
        <p14:creationId xmlns:p14="http://schemas.microsoft.com/office/powerpoint/2010/main" val="2223666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BB6A00-F572-45EE-A011-07303713CBBB}" type="datetimeFigureOut">
              <a:rPr lang="en-US" smtClean="0"/>
              <a:t>4/22/2015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965F6-6EA6-4B15-A061-270013FAC724}" type="slidenum">
              <a:rPr lang="en-US" smtClean="0"/>
              <a:t>‹#›</a:t>
            </a:fld>
            <a:endParaRPr lang="en-US"/>
          </a:p>
        </p:txBody>
      </p:sp>
    </p:spTree>
    <p:extLst>
      <p:ext uri="{BB962C8B-B14F-4D97-AF65-F5344CB8AC3E}">
        <p14:creationId xmlns:p14="http://schemas.microsoft.com/office/powerpoint/2010/main" val="2004700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BB6A00-F572-45EE-A011-07303713CBBB}" type="datetimeFigureOut">
              <a:rPr lang="en-US" smtClean="0"/>
              <a:t>4/22/2015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965F6-6EA6-4B15-A061-270013FAC724}" type="slidenum">
              <a:rPr lang="en-US" smtClean="0"/>
              <a:t>‹#›</a:t>
            </a:fld>
            <a:endParaRPr lang="en-US"/>
          </a:p>
        </p:txBody>
      </p:sp>
    </p:spTree>
    <p:extLst>
      <p:ext uri="{BB962C8B-B14F-4D97-AF65-F5344CB8AC3E}">
        <p14:creationId xmlns:p14="http://schemas.microsoft.com/office/powerpoint/2010/main" val="430593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BB6A00-F572-45EE-A011-07303713CBBB}"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965F6-6EA6-4B15-A061-270013FAC724}" type="slidenum">
              <a:rPr lang="en-US" smtClean="0"/>
              <a:t>‹#›</a:t>
            </a:fld>
            <a:endParaRPr lang="en-US"/>
          </a:p>
        </p:txBody>
      </p:sp>
    </p:spTree>
    <p:extLst>
      <p:ext uri="{BB962C8B-B14F-4D97-AF65-F5344CB8AC3E}">
        <p14:creationId xmlns:p14="http://schemas.microsoft.com/office/powerpoint/2010/main" val="1410437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BB6A00-F572-45EE-A011-07303713CBBB}"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965F6-6EA6-4B15-A061-270013FAC724}" type="slidenum">
              <a:rPr lang="en-US" smtClean="0"/>
              <a:t>‹#›</a:t>
            </a:fld>
            <a:endParaRPr lang="en-US"/>
          </a:p>
        </p:txBody>
      </p:sp>
    </p:spTree>
    <p:extLst>
      <p:ext uri="{BB962C8B-B14F-4D97-AF65-F5344CB8AC3E}">
        <p14:creationId xmlns:p14="http://schemas.microsoft.com/office/powerpoint/2010/main" val="2846196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B6A00-F572-45EE-A011-07303713CBBB}" type="datetimeFigureOut">
              <a:rPr lang="en-US" smtClean="0"/>
              <a:t>4/22/2015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965F6-6EA6-4B15-A061-270013FAC724}" type="slidenum">
              <a:rPr lang="en-US" smtClean="0"/>
              <a:t>‹#›</a:t>
            </a:fld>
            <a:endParaRPr lang="en-US"/>
          </a:p>
        </p:txBody>
      </p:sp>
    </p:spTree>
    <p:extLst>
      <p:ext uri="{BB962C8B-B14F-4D97-AF65-F5344CB8AC3E}">
        <p14:creationId xmlns:p14="http://schemas.microsoft.com/office/powerpoint/2010/main" val="1704560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185684" y="2655149"/>
            <a:ext cx="7310967" cy="825500"/>
          </a:xfrm>
        </p:spPr>
        <p:txBody>
          <a:bodyPr>
            <a:noAutofit/>
          </a:bodyPr>
          <a:lstStyle/>
          <a:p>
            <a:r>
              <a:rPr lang="en-US" sz="2800" b="1" baseline="30000" dirty="0" smtClean="0"/>
              <a:t/>
            </a:r>
            <a:br>
              <a:rPr lang="en-US" sz="2800" b="1" baseline="30000" dirty="0" smtClean="0"/>
            </a:br>
            <a:r>
              <a:rPr lang="en-US" sz="6000" b="1" baseline="30000" dirty="0" smtClean="0"/>
              <a:t>Reducing Preventable Perinatal Harm to Decrease Malpractice Claims </a:t>
            </a:r>
            <a:r>
              <a:rPr lang="en-US" sz="6000" dirty="0" smtClean="0"/>
              <a:t/>
            </a:r>
            <a:br>
              <a:rPr lang="en-US" sz="6000" dirty="0" smtClean="0"/>
            </a:br>
            <a:r>
              <a:rPr lang="en-US" sz="2000" dirty="0" smtClean="0"/>
              <a:t>William Riley, Mac McCullough and Cecile Dinh.  Arizona State University</a:t>
            </a:r>
            <a:br>
              <a:rPr lang="en-US" sz="2000" dirty="0" smtClean="0"/>
            </a:br>
            <a:r>
              <a:rPr lang="en-US" sz="2000" dirty="0" smtClean="0"/>
              <a:t>Les Meredith and Rebecca Price, Premier, </a:t>
            </a:r>
            <a:r>
              <a:rPr lang="en-US" sz="2000" dirty="0" err="1" smtClean="0"/>
              <a:t>Inc</a:t>
            </a:r>
            <a:r>
              <a:rPr lang="en-US" sz="1600" dirty="0" smtClean="0"/>
              <a:t/>
            </a:r>
            <a:br>
              <a:rPr lang="en-US" sz="1600" dirty="0" smtClean="0"/>
            </a:br>
            <a:r>
              <a:rPr lang="en-US" sz="1600" dirty="0" smtClean="0"/>
              <a:t/>
            </a:r>
            <a:br>
              <a:rPr lang="en-US" sz="1600" dirty="0" smtClean="0"/>
            </a:br>
            <a:r>
              <a:rPr lang="en-US" sz="1600" dirty="0" smtClean="0"/>
              <a:t>8</a:t>
            </a:r>
            <a:r>
              <a:rPr lang="en-US" sz="1600" baseline="30000" dirty="0" smtClean="0"/>
              <a:t>th</a:t>
            </a:r>
            <a:r>
              <a:rPr lang="en-US" sz="1600" dirty="0" smtClean="0"/>
              <a:t> Annual Keeneland Conference</a:t>
            </a:r>
            <a:br>
              <a:rPr lang="en-US" sz="1600" dirty="0" smtClean="0"/>
            </a:br>
            <a:r>
              <a:rPr lang="en-US" sz="1600" dirty="0" smtClean="0"/>
              <a:t>Public Health Systems and Services Research</a:t>
            </a:r>
            <a:br>
              <a:rPr lang="en-US" sz="1600" dirty="0" smtClean="0"/>
            </a:br>
            <a:r>
              <a:rPr lang="en-US" sz="1600" dirty="0" smtClean="0"/>
              <a:t>Lexington, Kentucky </a:t>
            </a:r>
            <a:br>
              <a:rPr lang="en-US" sz="1600" dirty="0" smtClean="0"/>
            </a:br>
            <a:r>
              <a:rPr lang="en-US" sz="1600" dirty="0" smtClean="0"/>
              <a:t>April 22, 2015</a:t>
            </a:r>
            <a:br>
              <a:rPr lang="en-US" sz="1600" dirty="0" smtClean="0"/>
            </a:br>
            <a:endParaRPr lang="en-US" sz="1600" dirty="0"/>
          </a:p>
        </p:txBody>
      </p:sp>
      <p:sp>
        <p:nvSpPr>
          <p:cNvPr id="8" name="Subtitle 1"/>
          <p:cNvSpPr>
            <a:spLocks noGrp="1"/>
          </p:cNvSpPr>
          <p:nvPr>
            <p:ph type="body" idx="4294967295"/>
          </p:nvPr>
        </p:nvSpPr>
        <p:spPr>
          <a:xfrm>
            <a:off x="4202652" y="5680911"/>
            <a:ext cx="6042527" cy="457200"/>
          </a:xfrm>
        </p:spPr>
        <p:txBody>
          <a:bodyPr>
            <a:normAutofit fontScale="62500" lnSpcReduction="20000"/>
          </a:bodyPr>
          <a:lstStyle/>
          <a:p>
            <a:r>
              <a:rPr lang="en-US" dirty="0">
                <a:solidFill>
                  <a:srgbClr val="5B9BD5"/>
                </a:solidFill>
                <a:latin typeface="Calibri Light"/>
                <a:ea typeface="+mj-ea"/>
                <a:cs typeface="+mj-cs"/>
              </a:rPr>
              <a:t>AHRQ Patient Safety &amp; Medical Liability Grant 1R18HS019587</a:t>
            </a:r>
            <a:endParaRPr lang="en-US" sz="1800" b="1" dirty="0"/>
          </a:p>
        </p:txBody>
      </p:sp>
    </p:spTree>
    <p:extLst>
      <p:ext uri="{BB962C8B-B14F-4D97-AF65-F5344CB8AC3E}">
        <p14:creationId xmlns:p14="http://schemas.microsoft.com/office/powerpoint/2010/main" val="1780880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3"/>
          <p:cNvSpPr>
            <a:spLocks noChangeArrowheads="1"/>
          </p:cNvSpPr>
          <p:nvPr/>
        </p:nvSpPr>
        <p:spPr bwMode="auto">
          <a:xfrm>
            <a:off x="203200" y="274638"/>
            <a:ext cx="10972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2200" dirty="0">
              <a:solidFill>
                <a:srgbClr val="F1ED8B"/>
              </a:solidFill>
              <a:latin typeface="PremierSansFour" pitchFamily="2" charset="0"/>
            </a:endParaRPr>
          </a:p>
        </p:txBody>
      </p:sp>
      <p:sp>
        <p:nvSpPr>
          <p:cNvPr id="6" name="TextBox 1"/>
          <p:cNvSpPr txBox="1"/>
          <p:nvPr/>
        </p:nvSpPr>
        <p:spPr>
          <a:xfrm>
            <a:off x="294640" y="6537542"/>
            <a:ext cx="8867832" cy="3208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*According </a:t>
            </a:r>
            <a:r>
              <a:rPr lang="en-US" sz="1000" dirty="0"/>
              <a:t>to run chart </a:t>
            </a:r>
            <a:r>
              <a:rPr lang="en-US" sz="1000" dirty="0" smtClean="0"/>
              <a:t>technique, observations</a:t>
            </a:r>
            <a:r>
              <a:rPr lang="en-US" sz="1000" baseline="0" dirty="0" smtClean="0"/>
              <a:t> </a:t>
            </a:r>
            <a:r>
              <a:rPr lang="en-US" sz="1000" baseline="0" dirty="0"/>
              <a:t>that </a:t>
            </a:r>
            <a:r>
              <a:rPr lang="en-US" sz="1000" baseline="0" dirty="0" smtClean="0"/>
              <a:t>fall </a:t>
            </a:r>
            <a:r>
              <a:rPr lang="en-US" sz="1000" baseline="0" dirty="0"/>
              <a:t>on the </a:t>
            </a:r>
            <a:r>
              <a:rPr lang="en-US" sz="1000" baseline="0" dirty="0" smtClean="0"/>
              <a:t>median</a:t>
            </a:r>
            <a:r>
              <a:rPr lang="en-US" sz="1000" dirty="0" smtClean="0"/>
              <a:t> </a:t>
            </a:r>
            <a:r>
              <a:rPr lang="en-US" sz="1000" baseline="0" dirty="0" smtClean="0"/>
              <a:t>are </a:t>
            </a:r>
            <a:r>
              <a:rPr lang="en-US" sz="1000" baseline="0" dirty="0"/>
              <a:t>discarded from the analysis </a:t>
            </a:r>
            <a:endParaRPr lang="en-US" sz="1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00" y="762000"/>
            <a:ext cx="11500171" cy="5763512"/>
          </a:xfrm>
          <a:prstGeom prst="rect">
            <a:avLst/>
          </a:prstGeom>
        </p:spPr>
      </p:pic>
      <p:sp>
        <p:nvSpPr>
          <p:cNvPr id="10" name="Rectangle 32"/>
          <p:cNvSpPr>
            <a:spLocks noGrp="1" noChangeArrowheads="1"/>
          </p:cNvSpPr>
          <p:nvPr>
            <p:ph type="title" idx="4294967295"/>
          </p:nvPr>
        </p:nvSpPr>
        <p:spPr>
          <a:xfrm>
            <a:off x="0" y="274638"/>
            <a:ext cx="10972800" cy="830262"/>
          </a:xfrm>
        </p:spPr>
        <p:txBody>
          <a:bodyPr>
            <a:normAutofit/>
          </a:bodyPr>
          <a:lstStyle/>
          <a:p>
            <a:pPr eaLnBrk="1" hangingPunct="1"/>
            <a:r>
              <a:rPr lang="en-US" sz="3600" dirty="0" smtClean="0">
                <a:latin typeface="+mj-lt"/>
                <a:cs typeface="Arial" charset="0"/>
              </a:rPr>
              <a:t>Reducing AOI harms per 1,000 deliveries</a:t>
            </a:r>
          </a:p>
        </p:txBody>
      </p:sp>
    </p:spTree>
    <p:extLst>
      <p:ext uri="{BB962C8B-B14F-4D97-AF65-F5344CB8AC3E}">
        <p14:creationId xmlns:p14="http://schemas.microsoft.com/office/powerpoint/2010/main" val="2623774109"/>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10972800" cy="990600"/>
          </a:xfrm>
        </p:spPr>
        <p:txBody>
          <a:bodyPr/>
          <a:lstStyle/>
          <a:p>
            <a:r>
              <a:rPr lang="en-US" dirty="0" smtClean="0"/>
              <a:t>Results - Aim 3</a:t>
            </a:r>
            <a:endParaRPr lang="en-US" dirty="0"/>
          </a:p>
        </p:txBody>
      </p:sp>
      <p:sp>
        <p:nvSpPr>
          <p:cNvPr id="3" name="Content Placeholder 2"/>
          <p:cNvSpPr>
            <a:spLocks noGrp="1"/>
          </p:cNvSpPr>
          <p:nvPr>
            <p:ph idx="4294967295"/>
          </p:nvPr>
        </p:nvSpPr>
        <p:spPr>
          <a:xfrm>
            <a:off x="491957" y="1263316"/>
            <a:ext cx="10972800" cy="4800600"/>
          </a:xfrm>
        </p:spPr>
        <p:txBody>
          <a:bodyPr>
            <a:normAutofit/>
          </a:bodyPr>
          <a:lstStyle/>
          <a:p>
            <a:pPr>
              <a:buFont typeface="Wingdings" pitchFamily="2" charset="2"/>
              <a:buChar char="§"/>
            </a:pPr>
            <a:r>
              <a:rPr lang="en-US" sz="2800" dirty="0" smtClean="0"/>
              <a:t>Aim 3 Reduce malpractice events claims and payouts for perinatal injury </a:t>
            </a:r>
          </a:p>
        </p:txBody>
      </p:sp>
    </p:spTree>
    <p:extLst>
      <p:ext uri="{BB962C8B-B14F-4D97-AF65-F5344CB8AC3E}">
        <p14:creationId xmlns:p14="http://schemas.microsoft.com/office/powerpoint/2010/main" val="168354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Four Years (2006-2009)</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1613305"/>
              </p:ext>
            </p:extLst>
          </p:nvPr>
        </p:nvGraphicFramePr>
        <p:xfrm>
          <a:off x="838200" y="1825625"/>
          <a:ext cx="10515600" cy="2865120"/>
        </p:xfrm>
        <a:graphic>
          <a:graphicData uri="http://schemas.openxmlformats.org/drawingml/2006/table">
            <a:tbl>
              <a:tblPr firstRow="1" bandRow="1">
                <a:tableStyleId>{5C22544A-7EE6-4342-B048-85BDC9FD1C3A}</a:tableStyleId>
              </a:tblPr>
              <a:tblGrid>
                <a:gridCol w="4206240"/>
                <a:gridCol w="2103120"/>
                <a:gridCol w="2103120"/>
                <a:gridCol w="2103120"/>
              </a:tblGrid>
              <a:tr h="370840">
                <a:tc>
                  <a:txBody>
                    <a:bodyPr/>
                    <a:lstStyle/>
                    <a:p>
                      <a:endParaRPr lang="en-US" dirty="0"/>
                    </a:p>
                  </a:txBody>
                  <a:tcPr/>
                </a:tc>
                <a:tc>
                  <a:txBody>
                    <a:bodyPr/>
                    <a:lstStyle/>
                    <a:p>
                      <a:r>
                        <a:rPr lang="en-US" dirty="0" smtClean="0"/>
                        <a:t>Total</a:t>
                      </a:r>
                      <a:endParaRPr lang="en-US" dirty="0"/>
                    </a:p>
                  </a:txBody>
                  <a:tcPr/>
                </a:tc>
                <a:tc>
                  <a:txBody>
                    <a:bodyPr/>
                    <a:lstStyle/>
                    <a:p>
                      <a:r>
                        <a:rPr lang="en-US" dirty="0" smtClean="0"/>
                        <a:t>Annual</a:t>
                      </a:r>
                      <a:endParaRPr lang="en-US" dirty="0"/>
                    </a:p>
                  </a:txBody>
                  <a:tcPr/>
                </a:tc>
                <a:tc>
                  <a:txBody>
                    <a:bodyPr/>
                    <a:lstStyle/>
                    <a:p>
                      <a:r>
                        <a:rPr lang="en-US" dirty="0" smtClean="0"/>
                        <a:t>Per</a:t>
                      </a:r>
                      <a:r>
                        <a:rPr lang="en-US" baseline="0" dirty="0" smtClean="0"/>
                        <a:t> 1,000 Deliveries</a:t>
                      </a:r>
                      <a:endParaRPr lang="en-US" dirty="0"/>
                    </a:p>
                  </a:txBody>
                  <a:tcPr/>
                </a:tc>
              </a:tr>
              <a:tr h="370840">
                <a:tc>
                  <a:txBody>
                    <a:bodyPr/>
                    <a:lstStyle/>
                    <a:p>
                      <a:r>
                        <a:rPr lang="en-US" dirty="0" smtClean="0"/>
                        <a:t>Deliveries</a:t>
                      </a:r>
                      <a:endParaRPr lang="en-US" dirty="0"/>
                    </a:p>
                  </a:txBody>
                  <a:tcPr/>
                </a:tc>
                <a:tc>
                  <a:txBody>
                    <a:bodyPr/>
                    <a:lstStyle/>
                    <a:p>
                      <a:pPr algn="r"/>
                      <a:r>
                        <a:rPr lang="en-US" dirty="0" smtClean="0"/>
                        <a:t>342,727</a:t>
                      </a:r>
                      <a:endParaRPr lang="en-US" dirty="0"/>
                    </a:p>
                  </a:txBody>
                  <a:tcPr anchor="ctr"/>
                </a:tc>
                <a:tc>
                  <a:txBody>
                    <a:bodyPr/>
                    <a:lstStyle/>
                    <a:p>
                      <a:pPr algn="r" fontAlgn="b"/>
                      <a:r>
                        <a:rPr lang="en-US" sz="1800" b="0" i="0" u="none" strike="noStrike" dirty="0" smtClean="0">
                          <a:solidFill>
                            <a:srgbClr val="000000"/>
                          </a:solidFill>
                          <a:effectLst/>
                          <a:latin typeface="Calibri" panose="020F0502020204030204" pitchFamily="34" charset="0"/>
                        </a:rPr>
                        <a:t>85,682</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a:r>
                        <a:rPr lang="en-US" dirty="0" smtClean="0"/>
                        <a:t>--</a:t>
                      </a:r>
                      <a:endParaRPr lang="en-US" dirty="0"/>
                    </a:p>
                  </a:txBody>
                  <a:tcPr anchor="ctr"/>
                </a:tc>
              </a:tr>
              <a:tr h="370840">
                <a:tc>
                  <a:txBody>
                    <a:bodyPr/>
                    <a:lstStyle/>
                    <a:p>
                      <a:r>
                        <a:rPr lang="en-US" dirty="0" smtClean="0"/>
                        <a:t>Number of birth injuries resulting</a:t>
                      </a:r>
                      <a:r>
                        <a:rPr lang="en-US" baseline="0" dirty="0" smtClean="0"/>
                        <a:t> in lawsuit claim</a:t>
                      </a:r>
                      <a:endParaRPr lang="en-US" dirty="0"/>
                    </a:p>
                  </a:txBody>
                  <a:tcPr/>
                </a:tc>
                <a:tc>
                  <a:txBody>
                    <a:bodyPr/>
                    <a:lstStyle/>
                    <a:p>
                      <a:pPr algn="r"/>
                      <a:r>
                        <a:rPr lang="en-US" dirty="0" smtClean="0"/>
                        <a:t>243</a:t>
                      </a:r>
                      <a:endParaRPr lang="en-US" dirty="0"/>
                    </a:p>
                  </a:txBody>
                  <a:tcPr anchor="ctr"/>
                </a:tc>
                <a:tc>
                  <a:txBody>
                    <a:bodyPr/>
                    <a:lstStyle/>
                    <a:p>
                      <a:pPr algn="r" fontAlgn="b"/>
                      <a:r>
                        <a:rPr lang="en-US" sz="1800" b="0" i="0" u="none" strike="noStrike" dirty="0">
                          <a:solidFill>
                            <a:srgbClr val="000000"/>
                          </a:solidFill>
                          <a:effectLst/>
                          <a:latin typeface="Calibri" panose="020F0502020204030204" pitchFamily="34" charset="0"/>
                        </a:rPr>
                        <a:t>61</a:t>
                      </a: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0.71</a:t>
                      </a:r>
                    </a:p>
                  </a:txBody>
                  <a:tcPr marL="9525" marR="9525" marT="9525" marB="0" anchor="ctr"/>
                </a:tc>
              </a:tr>
              <a:tr h="370840">
                <a:tc>
                  <a:txBody>
                    <a:bodyPr/>
                    <a:lstStyle/>
                    <a:p>
                      <a:r>
                        <a:rPr lang="en-US" dirty="0" smtClean="0"/>
                        <a:t>Number</a:t>
                      </a:r>
                      <a:r>
                        <a:rPr lang="en-US" baseline="0" dirty="0" smtClean="0"/>
                        <a:t> of OB claims paid</a:t>
                      </a:r>
                      <a:endParaRPr lang="en-US" dirty="0"/>
                    </a:p>
                  </a:txBody>
                  <a:tcPr/>
                </a:tc>
                <a:tc>
                  <a:txBody>
                    <a:bodyPr/>
                    <a:lstStyle/>
                    <a:p>
                      <a:pPr algn="r"/>
                      <a:r>
                        <a:rPr lang="en-US" dirty="0" smtClean="0"/>
                        <a:t>56</a:t>
                      </a:r>
                      <a:endParaRPr lang="en-US" dirty="0"/>
                    </a:p>
                  </a:txBody>
                  <a:tcPr anchor="ctr"/>
                </a:tc>
                <a:tc>
                  <a:txBody>
                    <a:bodyPr/>
                    <a:lstStyle/>
                    <a:p>
                      <a:pPr algn="r" fontAlgn="b"/>
                      <a:r>
                        <a:rPr lang="en-US" sz="18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0.16</a:t>
                      </a:r>
                    </a:p>
                  </a:txBody>
                  <a:tcPr marL="9525" marR="9525" marT="9525" marB="0" anchor="ctr"/>
                </a:tc>
              </a:tr>
              <a:tr h="370840">
                <a:tc>
                  <a:txBody>
                    <a:bodyPr/>
                    <a:lstStyle/>
                    <a:p>
                      <a:r>
                        <a:rPr lang="en-US" dirty="0" smtClean="0"/>
                        <a:t>Amount of losses</a:t>
                      </a:r>
                      <a:r>
                        <a:rPr lang="en-US" baseline="0" dirty="0" smtClean="0"/>
                        <a:t> paid for OB cases</a:t>
                      </a:r>
                      <a:endParaRPr lang="en-US" dirty="0"/>
                    </a:p>
                  </a:txBody>
                  <a:tcPr/>
                </a:tc>
                <a:tc>
                  <a:txBody>
                    <a:bodyPr/>
                    <a:lstStyle/>
                    <a:p>
                      <a:pPr algn="r"/>
                      <a:r>
                        <a:rPr lang="en-US" dirty="0" smtClean="0"/>
                        <a:t>$50,946,467</a:t>
                      </a:r>
                      <a:endParaRPr lang="en-US" dirty="0"/>
                    </a:p>
                  </a:txBody>
                  <a:tcPr anchor="ctr"/>
                </a:tc>
                <a:tc>
                  <a:txBody>
                    <a:bodyPr/>
                    <a:lstStyle/>
                    <a:p>
                      <a:pPr algn="r" fontAlgn="b"/>
                      <a:r>
                        <a:rPr lang="en-US" sz="1800" b="0" i="0" u="none" strike="noStrike" dirty="0" smtClean="0">
                          <a:solidFill>
                            <a:srgbClr val="000000"/>
                          </a:solidFill>
                          <a:effectLst/>
                          <a:latin typeface="Calibri" panose="020F0502020204030204" pitchFamily="34" charset="0"/>
                        </a:rPr>
                        <a:t>$12,736,617</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      </a:t>
                      </a:r>
                      <a:r>
                        <a:rPr lang="en-US" sz="1800" b="0" i="0" u="none" strike="noStrike" dirty="0" smtClean="0">
                          <a:solidFill>
                            <a:srgbClr val="000000"/>
                          </a:solidFill>
                          <a:effectLst/>
                          <a:latin typeface="Calibri" panose="020F0502020204030204" pitchFamily="34" charset="0"/>
                        </a:rPr>
                        <a:t>$148,650 </a:t>
                      </a:r>
                      <a:endParaRPr lang="en-US" sz="1800" b="0" i="0" u="none" strike="noStrike" dirty="0">
                        <a:solidFill>
                          <a:srgbClr val="000000"/>
                        </a:solidFill>
                        <a:effectLst/>
                        <a:latin typeface="Calibri" panose="020F0502020204030204" pitchFamily="34" charset="0"/>
                      </a:endParaRPr>
                    </a:p>
                  </a:txBody>
                  <a:tcPr marL="9525" marR="9525" marT="9525" marB="0" anchor="ctr"/>
                </a:tc>
              </a:tr>
              <a:tr h="370840">
                <a:tc>
                  <a:txBody>
                    <a:bodyPr/>
                    <a:lstStyle/>
                    <a:p>
                      <a:r>
                        <a:rPr lang="en-US" dirty="0" smtClean="0"/>
                        <a:t>Liability paid for OB</a:t>
                      </a:r>
                      <a:r>
                        <a:rPr lang="en-US" baseline="0" dirty="0" smtClean="0"/>
                        <a:t> cases</a:t>
                      </a:r>
                      <a:endParaRPr lang="en-US" dirty="0"/>
                    </a:p>
                  </a:txBody>
                  <a:tcPr/>
                </a:tc>
                <a:tc>
                  <a:txBody>
                    <a:bodyPr/>
                    <a:lstStyle/>
                    <a:p>
                      <a:pPr algn="r"/>
                      <a:r>
                        <a:rPr lang="en-US" dirty="0" smtClean="0"/>
                        <a:t>$44,200,767</a:t>
                      </a:r>
                      <a:endParaRPr lang="en-US" dirty="0"/>
                    </a:p>
                  </a:txBody>
                  <a:tcPr anchor="ctr"/>
                </a:tc>
                <a:tc>
                  <a:txBody>
                    <a:bodyPr/>
                    <a:lstStyle/>
                    <a:p>
                      <a:pPr algn="r" fontAlgn="b"/>
                      <a:r>
                        <a:rPr lang="en-US" sz="1800" b="0" i="0" u="none" strike="noStrike" dirty="0" smtClean="0">
                          <a:solidFill>
                            <a:srgbClr val="000000"/>
                          </a:solidFill>
                          <a:effectLst/>
                          <a:latin typeface="Calibri" panose="020F0502020204030204" pitchFamily="34" charset="0"/>
                        </a:rPr>
                        <a:t>$11,050,192</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  </a:t>
                      </a:r>
                      <a:r>
                        <a:rPr lang="en-US" sz="1800" b="0" i="0" u="none" strike="noStrike" dirty="0" smtClean="0">
                          <a:solidFill>
                            <a:srgbClr val="000000"/>
                          </a:solidFill>
                          <a:effectLst/>
                          <a:latin typeface="Calibri" panose="020F0502020204030204" pitchFamily="34" charset="0"/>
                        </a:rPr>
                        <a:t>$128,968 </a:t>
                      </a:r>
                      <a:endParaRPr lang="en-US" sz="1800" b="0" i="0" u="none" strike="noStrike" dirty="0">
                        <a:solidFill>
                          <a:srgbClr val="000000"/>
                        </a:solidFill>
                        <a:effectLst/>
                        <a:latin typeface="Calibri" panose="020F0502020204030204" pitchFamily="34" charset="0"/>
                      </a:endParaRPr>
                    </a:p>
                  </a:txBody>
                  <a:tcPr marL="9525" marR="9525" marT="9525" marB="0" anchor="ctr"/>
                </a:tc>
              </a:tr>
              <a:tr h="370840">
                <a:tc>
                  <a:txBody>
                    <a:bodyPr/>
                    <a:lstStyle/>
                    <a:p>
                      <a:r>
                        <a:rPr lang="en-US" dirty="0" smtClean="0"/>
                        <a:t>Legal defense costs paid for OB cases</a:t>
                      </a:r>
                      <a:endParaRPr lang="en-US" dirty="0"/>
                    </a:p>
                  </a:txBody>
                  <a:tcPr/>
                </a:tc>
                <a:tc>
                  <a:txBody>
                    <a:bodyPr/>
                    <a:lstStyle/>
                    <a:p>
                      <a:pPr algn="r"/>
                      <a:r>
                        <a:rPr lang="en-US" dirty="0" smtClean="0"/>
                        <a:t>$6,745,700</a:t>
                      </a:r>
                      <a:endParaRPr lang="en-US" dirty="0"/>
                    </a:p>
                  </a:txBody>
                  <a:tcPr anchor="ctr"/>
                </a:tc>
                <a:tc>
                  <a:txBody>
                    <a:bodyPr/>
                    <a:lstStyle/>
                    <a:p>
                      <a:pPr algn="r" fontAlgn="b"/>
                      <a:r>
                        <a:rPr lang="en-US" sz="1800" b="0" i="0" u="none" strike="noStrike" dirty="0" smtClean="0">
                          <a:solidFill>
                            <a:srgbClr val="000000"/>
                          </a:solidFill>
                          <a:effectLst/>
                          <a:latin typeface="Calibri" panose="020F0502020204030204" pitchFamily="34" charset="0"/>
                        </a:rPr>
                        <a:t>$1,686,425</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800" b="0" i="0" u="none" strike="noStrike" dirty="0">
                          <a:solidFill>
                            <a:srgbClr val="000000"/>
                          </a:solidFill>
                          <a:effectLst/>
                          <a:latin typeface="Calibri" panose="020F0502020204030204" pitchFamily="34" charset="0"/>
                        </a:rPr>
                        <a:t>         </a:t>
                      </a:r>
                      <a:r>
                        <a:rPr lang="en-US" sz="1800" b="0" i="0" u="none" strike="noStrike" dirty="0" smtClean="0">
                          <a:solidFill>
                            <a:srgbClr val="000000"/>
                          </a:solidFill>
                          <a:effectLst/>
                          <a:latin typeface="Calibri" panose="020F0502020204030204" pitchFamily="34" charset="0"/>
                        </a:rPr>
                        <a:t>$19,682 </a:t>
                      </a:r>
                      <a:endParaRPr lang="en-US" sz="18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3809354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 Claims as Percent of Total</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7978561"/>
              </p:ext>
            </p:extLst>
          </p:nvPr>
        </p:nvGraphicFramePr>
        <p:xfrm>
          <a:off x="838200" y="1825625"/>
          <a:ext cx="10515600" cy="1854200"/>
        </p:xfrm>
        <a:graphic>
          <a:graphicData uri="http://schemas.openxmlformats.org/drawingml/2006/table">
            <a:tbl>
              <a:tblPr firstRow="1" bandRow="1">
                <a:tableStyleId>{5C22544A-7EE6-4342-B048-85BDC9FD1C3A}</a:tableStyleId>
              </a:tblPr>
              <a:tblGrid>
                <a:gridCol w="4206240"/>
                <a:gridCol w="2103120"/>
                <a:gridCol w="2103120"/>
                <a:gridCol w="2103120"/>
              </a:tblGrid>
              <a:tr h="370840">
                <a:tc>
                  <a:txBody>
                    <a:bodyPr/>
                    <a:lstStyle/>
                    <a:p>
                      <a:endParaRPr lang="en-US" dirty="0"/>
                    </a:p>
                  </a:txBody>
                  <a:tcPr/>
                </a:tc>
                <a:tc>
                  <a:txBody>
                    <a:bodyPr/>
                    <a:lstStyle/>
                    <a:p>
                      <a:r>
                        <a:rPr lang="en-US" dirty="0" smtClean="0"/>
                        <a:t>Total</a:t>
                      </a:r>
                      <a:r>
                        <a:rPr lang="en-US" baseline="0" dirty="0" smtClean="0"/>
                        <a:t> – All Claims</a:t>
                      </a:r>
                      <a:endParaRPr lang="en-US" dirty="0"/>
                    </a:p>
                  </a:txBody>
                  <a:tcPr/>
                </a:tc>
                <a:tc>
                  <a:txBody>
                    <a:bodyPr/>
                    <a:lstStyle/>
                    <a:p>
                      <a:r>
                        <a:rPr lang="en-US" dirty="0" smtClean="0"/>
                        <a:t>OB</a:t>
                      </a:r>
                      <a:r>
                        <a:rPr lang="en-US" baseline="0" dirty="0" smtClean="0"/>
                        <a:t> Claims Only</a:t>
                      </a:r>
                      <a:endParaRPr lang="en-US" dirty="0"/>
                    </a:p>
                  </a:txBody>
                  <a:tcPr/>
                </a:tc>
                <a:tc>
                  <a:txBody>
                    <a:bodyPr/>
                    <a:lstStyle/>
                    <a:p>
                      <a:r>
                        <a:rPr lang="en-US" dirty="0" smtClean="0"/>
                        <a:t>OB Share</a:t>
                      </a:r>
                      <a:r>
                        <a:rPr lang="en-US" baseline="0" dirty="0" smtClean="0"/>
                        <a:t> of Total</a:t>
                      </a:r>
                      <a:endParaRPr lang="en-US" dirty="0"/>
                    </a:p>
                  </a:txBody>
                  <a:tcPr/>
                </a:tc>
              </a:tr>
              <a:tr h="370840">
                <a:tc>
                  <a:txBody>
                    <a:bodyPr/>
                    <a:lstStyle/>
                    <a:p>
                      <a:r>
                        <a:rPr lang="en-US" dirty="0" smtClean="0"/>
                        <a:t>Number</a:t>
                      </a:r>
                      <a:r>
                        <a:rPr lang="en-US" baseline="0" dirty="0" smtClean="0"/>
                        <a:t> of claims paid</a:t>
                      </a:r>
                      <a:endParaRPr lang="en-US" dirty="0"/>
                    </a:p>
                  </a:txBody>
                  <a:tcPr/>
                </a:tc>
                <a:tc>
                  <a:txBody>
                    <a:bodyPr/>
                    <a:lstStyle/>
                    <a:p>
                      <a:pPr algn="r"/>
                      <a:r>
                        <a:rPr lang="en-US" dirty="0" smtClean="0"/>
                        <a:t>705</a:t>
                      </a:r>
                      <a:endParaRPr lang="en-US" dirty="0"/>
                    </a:p>
                  </a:txBody>
                  <a:tcPr anchor="ctr"/>
                </a:tc>
                <a:tc>
                  <a:txBody>
                    <a:bodyPr/>
                    <a:lstStyle/>
                    <a:p>
                      <a:pPr algn="r"/>
                      <a:r>
                        <a:rPr lang="en-US" dirty="0" smtClean="0"/>
                        <a:t>56</a:t>
                      </a:r>
                      <a:endParaRPr lang="en-US" dirty="0"/>
                    </a:p>
                  </a:txBody>
                  <a:tcPr anchor="ctr"/>
                </a:tc>
                <a:tc>
                  <a:txBody>
                    <a:bodyPr/>
                    <a:lstStyle/>
                    <a:p>
                      <a:pPr algn="ctr"/>
                      <a:r>
                        <a:rPr lang="en-US" dirty="0" smtClean="0"/>
                        <a:t>8%</a:t>
                      </a:r>
                      <a:endParaRPr lang="en-US" dirty="0"/>
                    </a:p>
                  </a:txBody>
                  <a:tcPr anchor="ctr"/>
                </a:tc>
              </a:tr>
              <a:tr h="370840">
                <a:tc>
                  <a:txBody>
                    <a:bodyPr/>
                    <a:lstStyle/>
                    <a:p>
                      <a:r>
                        <a:rPr lang="en-US" dirty="0" smtClean="0"/>
                        <a:t>Total amount of losses</a:t>
                      </a:r>
                      <a:r>
                        <a:rPr lang="en-US" baseline="0" dirty="0" smtClean="0"/>
                        <a:t> paid</a:t>
                      </a:r>
                      <a:endParaRPr lang="en-US" dirty="0"/>
                    </a:p>
                  </a:txBody>
                  <a:tcPr/>
                </a:tc>
                <a:tc>
                  <a:txBody>
                    <a:bodyPr/>
                    <a:lstStyle/>
                    <a:p>
                      <a:pPr algn="r"/>
                      <a:r>
                        <a:rPr lang="en-US" dirty="0" smtClean="0"/>
                        <a:t>$247,161,754</a:t>
                      </a:r>
                      <a:endParaRPr lang="en-US" dirty="0"/>
                    </a:p>
                  </a:txBody>
                  <a:tcPr anchor="ctr"/>
                </a:tc>
                <a:tc>
                  <a:txBody>
                    <a:bodyPr/>
                    <a:lstStyle/>
                    <a:p>
                      <a:pPr algn="r"/>
                      <a:r>
                        <a:rPr lang="en-US" dirty="0" smtClean="0"/>
                        <a:t>$50,946,467</a:t>
                      </a:r>
                      <a:endParaRPr lang="en-US" dirty="0"/>
                    </a:p>
                  </a:txBody>
                  <a:tcPr anchor="ctr"/>
                </a:tc>
                <a:tc>
                  <a:txBody>
                    <a:bodyPr/>
                    <a:lstStyle/>
                    <a:p>
                      <a:pPr algn="ctr"/>
                      <a:r>
                        <a:rPr lang="en-US" dirty="0" smtClean="0"/>
                        <a:t>21%</a:t>
                      </a:r>
                      <a:endParaRPr lang="en-US" dirty="0"/>
                    </a:p>
                  </a:txBody>
                  <a:tcPr anchor="ctr"/>
                </a:tc>
              </a:tr>
              <a:tr h="370840">
                <a:tc>
                  <a:txBody>
                    <a:bodyPr/>
                    <a:lstStyle/>
                    <a:p>
                      <a:r>
                        <a:rPr lang="en-US" dirty="0" smtClean="0"/>
                        <a:t>Total indemnity</a:t>
                      </a:r>
                      <a:endParaRPr lang="en-US" dirty="0"/>
                    </a:p>
                  </a:txBody>
                  <a:tcPr/>
                </a:tc>
                <a:tc>
                  <a:txBody>
                    <a:bodyPr/>
                    <a:lstStyle/>
                    <a:p>
                      <a:pPr algn="r"/>
                      <a:r>
                        <a:rPr lang="en-US" dirty="0" smtClean="0"/>
                        <a:t>$182,737,981</a:t>
                      </a:r>
                      <a:endParaRPr lang="en-US" dirty="0"/>
                    </a:p>
                  </a:txBody>
                  <a:tcPr anchor="ctr"/>
                </a:tc>
                <a:tc>
                  <a:txBody>
                    <a:bodyPr/>
                    <a:lstStyle/>
                    <a:p>
                      <a:pPr algn="r"/>
                      <a:r>
                        <a:rPr lang="en-US" dirty="0" smtClean="0"/>
                        <a:t>$44,200,767</a:t>
                      </a:r>
                      <a:endParaRPr lang="en-US" dirty="0"/>
                    </a:p>
                  </a:txBody>
                  <a:tcPr anchor="ctr"/>
                </a:tc>
                <a:tc>
                  <a:txBody>
                    <a:bodyPr/>
                    <a:lstStyle/>
                    <a:p>
                      <a:pPr algn="ctr"/>
                      <a:r>
                        <a:rPr lang="en-US" dirty="0" smtClean="0"/>
                        <a:t>24%</a:t>
                      </a:r>
                      <a:endParaRPr lang="en-US" dirty="0"/>
                    </a:p>
                  </a:txBody>
                  <a:tcPr anchor="ctr"/>
                </a:tc>
              </a:tr>
              <a:tr h="370840">
                <a:tc>
                  <a:txBody>
                    <a:bodyPr/>
                    <a:lstStyle/>
                    <a:p>
                      <a:r>
                        <a:rPr lang="en-US" dirty="0" smtClean="0"/>
                        <a:t>Total legal defense costs</a:t>
                      </a:r>
                      <a:endParaRPr lang="en-US" dirty="0"/>
                    </a:p>
                  </a:txBody>
                  <a:tcPr/>
                </a:tc>
                <a:tc>
                  <a:txBody>
                    <a:bodyPr/>
                    <a:lstStyle/>
                    <a:p>
                      <a:pPr algn="r"/>
                      <a:r>
                        <a:rPr lang="en-US" dirty="0" smtClean="0"/>
                        <a:t>$64,423,773</a:t>
                      </a:r>
                      <a:endParaRPr lang="en-US" dirty="0"/>
                    </a:p>
                  </a:txBody>
                  <a:tcPr anchor="ctr"/>
                </a:tc>
                <a:tc>
                  <a:txBody>
                    <a:bodyPr/>
                    <a:lstStyle/>
                    <a:p>
                      <a:pPr algn="r"/>
                      <a:r>
                        <a:rPr lang="en-US" dirty="0" smtClean="0"/>
                        <a:t>$6,745,700</a:t>
                      </a:r>
                      <a:endParaRPr lang="en-US" dirty="0"/>
                    </a:p>
                  </a:txBody>
                  <a:tcPr anchor="ctr"/>
                </a:tc>
                <a:tc>
                  <a:txBody>
                    <a:bodyPr/>
                    <a:lstStyle/>
                    <a:p>
                      <a:pPr algn="ctr"/>
                      <a:r>
                        <a:rPr lang="en-US" dirty="0" smtClean="0"/>
                        <a:t>10%</a:t>
                      </a:r>
                      <a:endParaRPr lang="en-US" dirty="0"/>
                    </a:p>
                  </a:txBody>
                  <a:tcPr anchor="ctr"/>
                </a:tc>
              </a:tr>
            </a:tbl>
          </a:graphicData>
        </a:graphic>
      </p:graphicFrame>
    </p:spTree>
    <p:extLst>
      <p:ext uri="{BB962C8B-B14F-4D97-AF65-F5344CB8AC3E}">
        <p14:creationId xmlns:p14="http://schemas.microsoft.com/office/powerpoint/2010/main" val="3792231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Baseline versus Intervention period measures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2007726"/>
              </p:ext>
            </p:extLst>
          </p:nvPr>
        </p:nvGraphicFramePr>
        <p:xfrm>
          <a:off x="746760" y="1825625"/>
          <a:ext cx="10607040" cy="3235960"/>
        </p:xfrm>
        <a:graphic>
          <a:graphicData uri="http://schemas.openxmlformats.org/drawingml/2006/table">
            <a:tbl>
              <a:tblPr firstRow="1" bandRow="1">
                <a:tableStyleId>{5C22544A-7EE6-4342-B048-85BDC9FD1C3A}</a:tableStyleId>
              </a:tblPr>
              <a:tblGrid>
                <a:gridCol w="4754880"/>
                <a:gridCol w="1463040"/>
                <a:gridCol w="1463040"/>
                <a:gridCol w="1463040"/>
                <a:gridCol w="1463040"/>
              </a:tblGrid>
              <a:tr h="370840">
                <a:tc>
                  <a:txBody>
                    <a:bodyPr/>
                    <a:lstStyle/>
                    <a:p>
                      <a:endParaRPr lang="en-US" dirty="0"/>
                    </a:p>
                  </a:txBody>
                  <a:tcPr/>
                </a:tc>
                <a:tc gridSpan="2">
                  <a:txBody>
                    <a:bodyPr/>
                    <a:lstStyle/>
                    <a:p>
                      <a:r>
                        <a:rPr lang="en-US" dirty="0" smtClean="0"/>
                        <a:t>PPSI Hospitals (n=14)</a:t>
                      </a:r>
                      <a:endParaRPr lang="en-US" dirty="0"/>
                    </a:p>
                  </a:txBody>
                  <a:tcPr/>
                </a:tc>
                <a:tc hMerge="1">
                  <a:txBody>
                    <a:bodyPr/>
                    <a:lstStyle/>
                    <a:p>
                      <a:endParaRPr lang="en-US" dirty="0"/>
                    </a:p>
                  </a:txBody>
                  <a:tcPr/>
                </a:tc>
                <a:tc gridSpan="2">
                  <a:txBody>
                    <a:bodyPr/>
                    <a:lstStyle/>
                    <a:p>
                      <a:r>
                        <a:rPr lang="en-US" dirty="0" smtClean="0"/>
                        <a:t>Comparison Hospitals (n=8)</a:t>
                      </a:r>
                      <a:endParaRPr lang="en-US" dirty="0"/>
                    </a:p>
                  </a:txBody>
                  <a:tcPr/>
                </a:tc>
                <a:tc hMerge="1">
                  <a:txBody>
                    <a:bodyPr/>
                    <a:lstStyle/>
                    <a:p>
                      <a:endParaRPr lang="en-US" dirty="0"/>
                    </a:p>
                  </a:txBody>
                  <a:tcPr/>
                </a:tc>
              </a:tr>
              <a:tr h="370840">
                <a:tc>
                  <a:txBody>
                    <a:bodyPr/>
                    <a:lstStyle/>
                    <a:p>
                      <a:endParaRPr lang="en-US" dirty="0"/>
                    </a:p>
                  </a:txBody>
                  <a:tcPr/>
                </a:tc>
                <a:tc>
                  <a:txBody>
                    <a:bodyPr/>
                    <a:lstStyle/>
                    <a:p>
                      <a:pPr algn="ctr"/>
                      <a:r>
                        <a:rPr lang="en-US" dirty="0" smtClean="0"/>
                        <a:t>Baseline </a:t>
                      </a:r>
                    </a:p>
                    <a:p>
                      <a:pPr algn="ctr"/>
                      <a:r>
                        <a:rPr lang="en-US" dirty="0" smtClean="0"/>
                        <a:t>(2006-2007)</a:t>
                      </a:r>
                      <a:endParaRPr lang="en-US" dirty="0"/>
                    </a:p>
                  </a:txBody>
                  <a:tcPr/>
                </a:tc>
                <a:tc>
                  <a:txBody>
                    <a:bodyPr/>
                    <a:lstStyle/>
                    <a:p>
                      <a:pPr algn="ctr"/>
                      <a:r>
                        <a:rPr lang="en-US" dirty="0" smtClean="0"/>
                        <a:t>Intervention </a:t>
                      </a:r>
                    </a:p>
                    <a:p>
                      <a:pPr algn="ctr"/>
                      <a:r>
                        <a:rPr lang="en-US" dirty="0" smtClean="0"/>
                        <a:t>(2008-2009)</a:t>
                      </a:r>
                      <a:endParaRPr lang="en-US" dirty="0"/>
                    </a:p>
                  </a:txBody>
                  <a:tcPr/>
                </a:tc>
                <a:tc>
                  <a:txBody>
                    <a:bodyPr/>
                    <a:lstStyle/>
                    <a:p>
                      <a:pPr algn="ctr"/>
                      <a:r>
                        <a:rPr lang="en-US" dirty="0" smtClean="0"/>
                        <a:t>Baseline</a:t>
                      </a:r>
                    </a:p>
                    <a:p>
                      <a:pPr algn="ctr"/>
                      <a:r>
                        <a:rPr lang="en-US" dirty="0" smtClean="0"/>
                        <a:t>(2006-2007)</a:t>
                      </a:r>
                      <a:endParaRPr lang="en-US" dirty="0"/>
                    </a:p>
                  </a:txBody>
                  <a:tcPr/>
                </a:tc>
                <a:tc>
                  <a:txBody>
                    <a:bodyPr/>
                    <a:lstStyle/>
                    <a:p>
                      <a:pPr algn="ctr"/>
                      <a:r>
                        <a:rPr lang="en-US" dirty="0" smtClean="0"/>
                        <a:t>Intervention </a:t>
                      </a:r>
                    </a:p>
                    <a:p>
                      <a:pPr algn="ctr"/>
                      <a:r>
                        <a:rPr lang="en-US" dirty="0" smtClean="0"/>
                        <a:t>(2008-2009)</a:t>
                      </a:r>
                      <a:endParaRPr lang="en-US" dirty="0"/>
                    </a:p>
                  </a:txBody>
                  <a:tcPr/>
                </a:tc>
              </a:tr>
              <a:tr h="370840">
                <a:tc>
                  <a:txBody>
                    <a:bodyPr/>
                    <a:lstStyle/>
                    <a:p>
                      <a:r>
                        <a:rPr lang="en-US" dirty="0" smtClean="0"/>
                        <a:t>Average Annual Deliveries</a:t>
                      </a:r>
                      <a:endParaRPr lang="en-US" dirty="0"/>
                    </a:p>
                  </a:txBody>
                  <a:tcPr/>
                </a:tc>
                <a:tc>
                  <a:txBody>
                    <a:bodyPr/>
                    <a:lstStyle/>
                    <a:p>
                      <a:pPr algn="r"/>
                      <a:r>
                        <a:rPr lang="en-US" dirty="0" smtClean="0"/>
                        <a:t>7,592</a:t>
                      </a:r>
                      <a:endParaRPr lang="en-US" dirty="0"/>
                    </a:p>
                  </a:txBody>
                  <a:tcPr marL="68580" marR="68580" marT="0" marB="0" anchor="ctr"/>
                </a:tc>
                <a:tc>
                  <a:txBody>
                    <a:bodyPr/>
                    <a:lstStyle/>
                    <a:p>
                      <a:pPr algn="r"/>
                      <a:r>
                        <a:rPr lang="en-US" dirty="0" smtClean="0"/>
                        <a:t>7,811</a:t>
                      </a:r>
                      <a:endParaRPr lang="en-US" dirty="0"/>
                    </a:p>
                  </a:txBody>
                  <a:tcPr marL="68580" marR="68580" marT="0" marB="0" anchor="ctr"/>
                </a:tc>
                <a:tc>
                  <a:txBody>
                    <a:bodyPr/>
                    <a:lstStyle/>
                    <a:p>
                      <a:pPr algn="r"/>
                      <a:r>
                        <a:rPr lang="en-US" dirty="0" smtClean="0"/>
                        <a:t>6,887</a:t>
                      </a:r>
                      <a:endParaRPr lang="en-US" dirty="0"/>
                    </a:p>
                  </a:txBody>
                  <a:tcPr marL="68580" marR="68580" marT="0" marB="0" anchor="ctr"/>
                </a:tc>
                <a:tc>
                  <a:txBody>
                    <a:bodyPr/>
                    <a:lstStyle/>
                    <a:p>
                      <a:pPr algn="r"/>
                      <a:r>
                        <a:rPr lang="en-US" dirty="0" smtClean="0"/>
                        <a:t>6,749</a:t>
                      </a:r>
                      <a:endParaRPr lang="en-US" dirty="0"/>
                    </a:p>
                  </a:txBody>
                  <a:tcPr marL="68580" marR="68580" marT="0" marB="0" anchor="ctr"/>
                </a:tc>
              </a:tr>
              <a:tr h="370840">
                <a:tc>
                  <a:txBody>
                    <a:bodyPr/>
                    <a:lstStyle/>
                    <a:p>
                      <a:r>
                        <a:rPr lang="en-US" dirty="0" smtClean="0"/>
                        <a:t>OB</a:t>
                      </a:r>
                      <a:r>
                        <a:rPr lang="en-US" baseline="0" dirty="0" smtClean="0"/>
                        <a:t> lawsuit claims per 1,000 deliveries</a:t>
                      </a:r>
                      <a:endParaRPr lang="en-US" dirty="0"/>
                    </a:p>
                  </a:txBody>
                  <a:tcPr/>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1.49</a:t>
                      </a:r>
                    </a:p>
                  </a:txBody>
                  <a:tcPr marL="68580" marR="68580" marT="0" marB="0" anchor="ctr"/>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1.05</a:t>
                      </a:r>
                    </a:p>
                  </a:txBody>
                  <a:tcPr marL="68580" marR="68580" marT="0" marB="0" anchor="ctr"/>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0.64</a:t>
                      </a:r>
                    </a:p>
                  </a:txBody>
                  <a:tcPr marL="68580" marR="68580" marT="0" marB="0" anchor="ctr"/>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0.74</a:t>
                      </a:r>
                    </a:p>
                  </a:txBody>
                  <a:tcPr marL="68580" marR="68580" marT="0" marB="0" anchor="ctr"/>
                </a:tc>
              </a:tr>
              <a:tr h="370840">
                <a:tc>
                  <a:txBody>
                    <a:bodyPr/>
                    <a:lstStyle/>
                    <a:p>
                      <a:r>
                        <a:rPr lang="en-US" baseline="0" dirty="0" smtClean="0"/>
                        <a:t>OB claims paid per 1,000 deliveries</a:t>
                      </a:r>
                      <a:endParaRPr lang="en-US" dirty="0"/>
                    </a:p>
                  </a:txBody>
                  <a:tcPr/>
                </a:tc>
                <a:tc>
                  <a:txBody>
                    <a:bodyPr/>
                    <a:lstStyle/>
                    <a:p>
                      <a:pPr marL="0" marR="0" algn="r">
                        <a:lnSpc>
                          <a:spcPct val="107000"/>
                        </a:lnSpc>
                        <a:spcBef>
                          <a:spcPts val="0"/>
                        </a:spcBef>
                        <a:spcAft>
                          <a:spcPts val="0"/>
                        </a:spcAft>
                      </a:pPr>
                      <a:r>
                        <a:rPr lang="en-US" sz="1800">
                          <a:effectLst/>
                          <a:latin typeface="+mn-lt"/>
                          <a:ea typeface="Calibri" panose="020F0502020204030204" pitchFamily="34" charset="0"/>
                          <a:cs typeface="Times New Roman" panose="02020603050405020304" pitchFamily="18" charset="0"/>
                        </a:rPr>
                        <a:t>0.26</a:t>
                      </a:r>
                    </a:p>
                  </a:txBody>
                  <a:tcPr marL="68580" marR="68580" marT="0" marB="0" anchor="ctr"/>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0.16</a:t>
                      </a:r>
                    </a:p>
                  </a:txBody>
                  <a:tcPr marL="68580" marR="68580" marT="0" marB="0" anchor="ctr"/>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0.20</a:t>
                      </a:r>
                    </a:p>
                  </a:txBody>
                  <a:tcPr marL="68580" marR="68580" marT="0" marB="0" anchor="ctr"/>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0.23</a:t>
                      </a:r>
                    </a:p>
                  </a:txBody>
                  <a:tcPr marL="68580" marR="68580" marT="0" marB="0" anchor="ctr"/>
                </a:tc>
              </a:tr>
              <a:tr h="370840">
                <a:tc>
                  <a:txBody>
                    <a:bodyPr/>
                    <a:lstStyle/>
                    <a:p>
                      <a:r>
                        <a:rPr lang="en-US" dirty="0" smtClean="0"/>
                        <a:t>Total amount of losses</a:t>
                      </a:r>
                      <a:r>
                        <a:rPr lang="en-US" baseline="0" dirty="0" smtClean="0"/>
                        <a:t> paid per 1,000 deliveries</a:t>
                      </a:r>
                      <a:endParaRPr lang="en-US" dirty="0"/>
                    </a:p>
                  </a:txBody>
                  <a:tcPr/>
                </a:tc>
                <a:tc>
                  <a:txBody>
                    <a:bodyPr/>
                    <a:lstStyle/>
                    <a:p>
                      <a:pPr marL="0" marR="0" algn="r">
                        <a:lnSpc>
                          <a:spcPct val="107000"/>
                        </a:lnSpc>
                        <a:spcBef>
                          <a:spcPts val="0"/>
                        </a:spcBef>
                        <a:spcAft>
                          <a:spcPts val="0"/>
                        </a:spcAft>
                      </a:pPr>
                      <a:r>
                        <a:rPr lang="en-US" sz="1800" dirty="0" smtClean="0">
                          <a:effectLst/>
                          <a:latin typeface="+mn-lt"/>
                          <a:ea typeface="Calibri" panose="020F0502020204030204" pitchFamily="34" charset="0"/>
                          <a:cs typeface="Times New Roman" panose="02020603050405020304" pitchFamily="18" charset="0"/>
                        </a:rPr>
                        <a:t>$417,527</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smtClean="0">
                          <a:effectLst/>
                          <a:latin typeface="+mn-lt"/>
                          <a:ea typeface="Calibri" panose="020F0502020204030204" pitchFamily="34" charset="0"/>
                          <a:cs typeface="Times New Roman" panose="02020603050405020304" pitchFamily="18" charset="0"/>
                        </a:rPr>
                        <a:t>$74,780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smtClean="0">
                          <a:effectLst/>
                          <a:latin typeface="+mn-lt"/>
                          <a:ea typeface="Calibri" panose="020F0502020204030204" pitchFamily="34" charset="0"/>
                          <a:cs typeface="Times New Roman" panose="02020603050405020304" pitchFamily="18" charset="0"/>
                        </a:rPr>
                        <a:t>$205,458</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smtClean="0">
                          <a:effectLst/>
                          <a:latin typeface="+mn-lt"/>
                          <a:ea typeface="Calibri" panose="020F0502020204030204" pitchFamily="34" charset="0"/>
                          <a:cs typeface="Times New Roman" panose="02020603050405020304" pitchFamily="18" charset="0"/>
                        </a:rPr>
                        <a:t>$33,028</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r>
              <a:tr h="370840">
                <a:tc>
                  <a:txBody>
                    <a:bodyPr/>
                    <a:lstStyle/>
                    <a:p>
                      <a:r>
                        <a:rPr lang="en-US" dirty="0" smtClean="0"/>
                        <a:t>Total indemnity per 1,000 deliveries</a:t>
                      </a:r>
                      <a:endParaRPr lang="en-US" dirty="0"/>
                    </a:p>
                  </a:txBody>
                  <a:tcPr/>
                </a:tc>
                <a:tc>
                  <a:txBody>
                    <a:bodyPr/>
                    <a:lstStyle/>
                    <a:p>
                      <a:pPr marL="0" marR="0" algn="r">
                        <a:lnSpc>
                          <a:spcPct val="107000"/>
                        </a:lnSpc>
                        <a:spcBef>
                          <a:spcPts val="0"/>
                        </a:spcBef>
                        <a:spcAft>
                          <a:spcPts val="0"/>
                        </a:spcAft>
                      </a:pPr>
                      <a:r>
                        <a:rPr lang="en-US" sz="1800" dirty="0" smtClean="0">
                          <a:solidFill>
                            <a:srgbClr val="000000"/>
                          </a:solidFill>
                          <a:effectLst/>
                          <a:latin typeface="+mn-lt"/>
                          <a:ea typeface="Calibri" panose="020F0502020204030204" pitchFamily="34" charset="0"/>
                          <a:cs typeface="Times New Roman" panose="02020603050405020304" pitchFamily="18" charset="0"/>
                        </a:rPr>
                        <a:t>$381,321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smtClean="0">
                          <a:solidFill>
                            <a:srgbClr val="000000"/>
                          </a:solidFill>
                          <a:effectLst/>
                          <a:latin typeface="+mn-lt"/>
                          <a:ea typeface="Calibri" panose="020F0502020204030204" pitchFamily="34" charset="0"/>
                          <a:cs typeface="Times New Roman" panose="02020603050405020304" pitchFamily="18" charset="0"/>
                        </a:rPr>
                        <a:t>$35,051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smtClean="0">
                          <a:solidFill>
                            <a:srgbClr val="000000"/>
                          </a:solidFill>
                          <a:effectLst/>
                          <a:latin typeface="+mn-lt"/>
                          <a:ea typeface="Calibri" panose="020F0502020204030204" pitchFamily="34" charset="0"/>
                          <a:cs typeface="Times New Roman" panose="02020603050405020304" pitchFamily="18" charset="0"/>
                        </a:rPr>
                        <a:t>$180,383</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smtClean="0">
                          <a:solidFill>
                            <a:srgbClr val="000000"/>
                          </a:solidFill>
                          <a:effectLst/>
                          <a:latin typeface="+mn-lt"/>
                          <a:ea typeface="Calibri" panose="020F0502020204030204" pitchFamily="34" charset="0"/>
                          <a:cs typeface="Times New Roman" panose="02020603050405020304" pitchFamily="18" charset="0"/>
                        </a:rPr>
                        <a:t>$23,631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r>
              <a:tr h="370840">
                <a:tc>
                  <a:txBody>
                    <a:bodyPr/>
                    <a:lstStyle/>
                    <a:p>
                      <a:r>
                        <a:rPr lang="en-US" dirty="0" smtClean="0"/>
                        <a:t>Total legal defense costs per 1,000 deliveries</a:t>
                      </a:r>
                      <a:endParaRPr lang="en-US" dirty="0"/>
                    </a:p>
                  </a:txBody>
                  <a:tcPr/>
                </a:tc>
                <a:tc>
                  <a:txBody>
                    <a:bodyPr/>
                    <a:lstStyle/>
                    <a:p>
                      <a:pPr marL="0" marR="0" algn="r">
                        <a:lnSpc>
                          <a:spcPct val="107000"/>
                        </a:lnSpc>
                        <a:spcBef>
                          <a:spcPts val="0"/>
                        </a:spcBef>
                        <a:spcAft>
                          <a:spcPts val="0"/>
                        </a:spcAft>
                      </a:pPr>
                      <a:r>
                        <a:rPr lang="en-US" sz="1800" dirty="0" smtClean="0">
                          <a:effectLst/>
                          <a:latin typeface="+mn-lt"/>
                          <a:ea typeface="Calibri" panose="020F0502020204030204" pitchFamily="34" charset="0"/>
                          <a:cs typeface="Times New Roman" panose="02020603050405020304" pitchFamily="18" charset="0"/>
                        </a:rPr>
                        <a:t>$36,206</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smtClean="0">
                          <a:effectLst/>
                          <a:latin typeface="+mn-lt"/>
                          <a:ea typeface="Calibri" panose="020F0502020204030204" pitchFamily="34" charset="0"/>
                          <a:cs typeface="Times New Roman" panose="02020603050405020304" pitchFamily="18" charset="0"/>
                        </a:rPr>
                        <a:t>$39,729</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smtClean="0">
                          <a:effectLst/>
                          <a:latin typeface="+mn-lt"/>
                          <a:ea typeface="Calibri" panose="020F0502020204030204" pitchFamily="34" charset="0"/>
                          <a:cs typeface="Times New Roman" panose="02020603050405020304" pitchFamily="18" charset="0"/>
                        </a:rPr>
                        <a:t>$25,075</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smtClean="0">
                          <a:effectLst/>
                          <a:latin typeface="+mn-lt"/>
                          <a:ea typeface="Calibri" panose="020F0502020204030204" pitchFamily="34" charset="0"/>
                          <a:cs typeface="Times New Roman" panose="02020603050405020304" pitchFamily="18" charset="0"/>
                        </a:rPr>
                        <a:t>$9,397</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619974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Change in Malpractice Spending from Baseline to Intervention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37046062"/>
              </p:ext>
            </p:extLst>
          </p:nvPr>
        </p:nvGraphicFramePr>
        <p:xfrm>
          <a:off x="838200" y="1825625"/>
          <a:ext cx="9784080" cy="1854200"/>
        </p:xfrm>
        <a:graphic>
          <a:graphicData uri="http://schemas.openxmlformats.org/drawingml/2006/table">
            <a:tbl>
              <a:tblPr firstRow="1" bandRow="1">
                <a:tableStyleId>{5C22544A-7EE6-4342-B048-85BDC9FD1C3A}</a:tableStyleId>
              </a:tblPr>
              <a:tblGrid>
                <a:gridCol w="5212080"/>
                <a:gridCol w="2286000"/>
                <a:gridCol w="2286000"/>
              </a:tblGrid>
              <a:tr h="370840">
                <a:tc>
                  <a:txBody>
                    <a:bodyPr/>
                    <a:lstStyle/>
                    <a:p>
                      <a:endParaRPr lang="en-US" dirty="0"/>
                    </a:p>
                  </a:txBody>
                  <a:tcPr/>
                </a:tc>
                <a:tc>
                  <a:txBody>
                    <a:bodyPr/>
                    <a:lstStyle/>
                    <a:p>
                      <a:pPr algn="ctr"/>
                      <a:r>
                        <a:rPr lang="en-US" dirty="0" smtClean="0"/>
                        <a:t>PPSI </a:t>
                      </a:r>
                      <a:r>
                        <a:rPr lang="en-US" baseline="0" dirty="0" smtClean="0"/>
                        <a:t>Hospitals</a:t>
                      </a:r>
                      <a:endParaRPr lang="en-US" dirty="0"/>
                    </a:p>
                  </a:txBody>
                  <a:tcPr/>
                </a:tc>
                <a:tc>
                  <a:txBody>
                    <a:bodyPr/>
                    <a:lstStyle/>
                    <a:p>
                      <a:pPr algn="ctr"/>
                      <a:r>
                        <a:rPr lang="en-US" dirty="0" smtClean="0"/>
                        <a:t>Comparison Hospitals</a:t>
                      </a:r>
                      <a:endParaRPr lang="en-US" dirty="0"/>
                    </a:p>
                  </a:txBody>
                  <a:tcPr/>
                </a:tc>
              </a:tr>
              <a:tr h="370840">
                <a:tc>
                  <a:txBody>
                    <a:bodyPr/>
                    <a:lstStyle/>
                    <a:p>
                      <a:r>
                        <a:rPr lang="en-US" dirty="0" smtClean="0"/>
                        <a:t>Change in annual deliveries</a:t>
                      </a:r>
                      <a:endParaRPr lang="en-US" dirty="0"/>
                    </a:p>
                  </a:txBody>
                  <a:tcPr/>
                </a:tc>
                <a:tc>
                  <a:txBody>
                    <a:bodyPr/>
                    <a:lstStyle/>
                    <a:p>
                      <a:pPr algn="r"/>
                      <a:r>
                        <a:rPr lang="en-US" sz="1800" dirty="0" smtClean="0">
                          <a:latin typeface="+mn-lt"/>
                        </a:rPr>
                        <a:t>219</a:t>
                      </a:r>
                      <a:endParaRPr lang="en-US" sz="1800" dirty="0">
                        <a:latin typeface="+mn-lt"/>
                      </a:endParaRPr>
                    </a:p>
                  </a:txBody>
                  <a:tcPr anchor="ctr"/>
                </a:tc>
                <a:tc>
                  <a:txBody>
                    <a:bodyPr/>
                    <a:lstStyle/>
                    <a:p>
                      <a:pPr algn="r"/>
                      <a:r>
                        <a:rPr lang="en-US" sz="1800" dirty="0" smtClean="0">
                          <a:latin typeface="+mn-lt"/>
                        </a:rPr>
                        <a:t>-138</a:t>
                      </a:r>
                      <a:endParaRPr lang="en-US" sz="1800" dirty="0">
                        <a:latin typeface="+mn-lt"/>
                      </a:endParaRPr>
                    </a:p>
                  </a:txBody>
                  <a:tcPr anchor="ctr"/>
                </a:tc>
              </a:tr>
              <a:tr h="370840">
                <a:tc>
                  <a:txBody>
                    <a:bodyPr/>
                    <a:lstStyle/>
                    <a:p>
                      <a:r>
                        <a:rPr lang="en-US" dirty="0" smtClean="0"/>
                        <a:t>Change in OB </a:t>
                      </a:r>
                      <a:r>
                        <a:rPr lang="en-US" baseline="0" dirty="0" smtClean="0"/>
                        <a:t>lawsuit claims</a:t>
                      </a:r>
                      <a:endParaRPr lang="en-US" dirty="0"/>
                    </a:p>
                  </a:txBody>
                  <a:tcPr/>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-0.29</a:t>
                      </a:r>
                    </a:p>
                  </a:txBody>
                  <a:tcPr marL="68580" marR="68580" marT="0" marB="0" anchor="ctr"/>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0.10</a:t>
                      </a:r>
                    </a:p>
                  </a:txBody>
                  <a:tcPr marL="68580" marR="68580" marT="0" marB="0" anchor="ctr"/>
                </a:tc>
              </a:tr>
              <a:tr h="370840">
                <a:tc>
                  <a:txBody>
                    <a:bodyPr/>
                    <a:lstStyle/>
                    <a:p>
                      <a:r>
                        <a:rPr lang="en-US" dirty="0" smtClean="0"/>
                        <a:t>Change in annual number</a:t>
                      </a:r>
                      <a:r>
                        <a:rPr lang="en-US" baseline="0" dirty="0" smtClean="0"/>
                        <a:t> of OB claims paid</a:t>
                      </a:r>
                      <a:endParaRPr lang="en-US" dirty="0"/>
                    </a:p>
                  </a:txBody>
                  <a:tcPr/>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-0.08</a:t>
                      </a:r>
                    </a:p>
                  </a:txBody>
                  <a:tcPr marL="68580" marR="68580" marT="0" marB="0" anchor="ctr"/>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0.03</a:t>
                      </a:r>
                    </a:p>
                  </a:txBody>
                  <a:tcPr marL="68580" marR="68580" marT="0" marB="0" anchor="ctr"/>
                </a:tc>
              </a:tr>
              <a:tr h="370840">
                <a:tc>
                  <a:txBody>
                    <a:bodyPr/>
                    <a:lstStyle/>
                    <a:p>
                      <a:r>
                        <a:rPr lang="en-US" dirty="0" smtClean="0"/>
                        <a:t>Change in annual losses paid for OB claims</a:t>
                      </a:r>
                      <a:endParaRPr lang="en-US" dirty="0"/>
                    </a:p>
                  </a:txBody>
                  <a:tcPr/>
                </a:tc>
                <a:tc>
                  <a:txBody>
                    <a:bodyPr/>
                    <a:lstStyle/>
                    <a:p>
                      <a:pPr marL="0" marR="0" algn="r">
                        <a:lnSpc>
                          <a:spcPct val="107000"/>
                        </a:lnSpc>
                        <a:spcBef>
                          <a:spcPts val="0"/>
                        </a:spcBef>
                        <a:spcAft>
                          <a:spcPts val="0"/>
                        </a:spcAft>
                      </a:pPr>
                      <a:r>
                        <a:rPr lang="en-US" sz="1800" b="1" dirty="0" smtClean="0">
                          <a:effectLst/>
                          <a:latin typeface="+mn-lt"/>
                          <a:ea typeface="Calibri" panose="020F0502020204030204" pitchFamily="34" charset="0"/>
                          <a:cs typeface="Times New Roman" panose="02020603050405020304" pitchFamily="18" charset="0"/>
                        </a:rPr>
                        <a:t>-$330,283</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-172,430</a:t>
                      </a:r>
                    </a:p>
                  </a:txBody>
                  <a:tcPr marL="68580" marR="68580" marT="0" marB="0" anchor="ctr"/>
                </a:tc>
              </a:tr>
            </a:tbl>
          </a:graphicData>
        </a:graphic>
      </p:graphicFrame>
      <p:sp>
        <p:nvSpPr>
          <p:cNvPr id="2" name="TextBox 1"/>
          <p:cNvSpPr txBox="1"/>
          <p:nvPr/>
        </p:nvSpPr>
        <p:spPr>
          <a:xfrm>
            <a:off x="838200" y="4981435"/>
            <a:ext cx="10805587" cy="923330"/>
          </a:xfrm>
          <a:prstGeom prst="rect">
            <a:avLst/>
          </a:prstGeom>
          <a:noFill/>
        </p:spPr>
        <p:txBody>
          <a:bodyPr wrap="none" rtlCol="0">
            <a:spAutoFit/>
          </a:bodyPr>
          <a:lstStyle/>
          <a:p>
            <a:r>
              <a:rPr lang="en-US" u="sng" dirty="0" smtClean="0"/>
              <a:t>Using Wilcoxon Signed-Rank Test</a:t>
            </a:r>
            <a:r>
              <a:rPr lang="en-US" dirty="0" smtClean="0"/>
              <a:t>:</a:t>
            </a:r>
          </a:p>
          <a:p>
            <a:pPr marL="285750" indent="-285750">
              <a:buFont typeface="Arial" panose="020B0604020202020204" pitchFamily="34" charset="0"/>
              <a:buChar char="•"/>
            </a:pPr>
            <a:r>
              <a:rPr lang="en-US" dirty="0" smtClean="0"/>
              <a:t>PPSI Hospitals saw a significant median decrease in total spending on liability for OB claims (p = .03)</a:t>
            </a:r>
          </a:p>
          <a:p>
            <a:pPr marL="285750" indent="-285750">
              <a:buFont typeface="Arial" panose="020B0604020202020204" pitchFamily="34" charset="0"/>
              <a:buChar char="•"/>
            </a:pPr>
            <a:r>
              <a:rPr lang="en-US" dirty="0" smtClean="0"/>
              <a:t>Comparison hospitals saw no significant median decrease in total spending on liability for OB claims (p = 0.88) </a:t>
            </a:r>
            <a:endParaRPr lang="en-US" dirty="0"/>
          </a:p>
        </p:txBody>
      </p:sp>
    </p:spTree>
    <p:extLst>
      <p:ext uri="{BB962C8B-B14F-4D97-AF65-F5344CB8AC3E}">
        <p14:creationId xmlns:p14="http://schemas.microsoft.com/office/powerpoint/2010/main" val="3601938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Change in Malpractice Spending from Baseline to Intervention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08419994"/>
              </p:ext>
            </p:extLst>
          </p:nvPr>
        </p:nvGraphicFramePr>
        <p:xfrm>
          <a:off x="838200" y="1825625"/>
          <a:ext cx="9784080" cy="1483360"/>
        </p:xfrm>
        <a:graphic>
          <a:graphicData uri="http://schemas.openxmlformats.org/drawingml/2006/table">
            <a:tbl>
              <a:tblPr firstRow="1" bandRow="1">
                <a:tableStyleId>{5C22544A-7EE6-4342-B048-85BDC9FD1C3A}</a:tableStyleId>
              </a:tblPr>
              <a:tblGrid>
                <a:gridCol w="5212080"/>
                <a:gridCol w="2286000"/>
                <a:gridCol w="2286000"/>
              </a:tblGrid>
              <a:tr h="370840">
                <a:tc>
                  <a:txBody>
                    <a:bodyPr/>
                    <a:lstStyle/>
                    <a:p>
                      <a:endParaRPr lang="en-US" dirty="0"/>
                    </a:p>
                  </a:txBody>
                  <a:tcPr/>
                </a:tc>
                <a:tc>
                  <a:txBody>
                    <a:bodyPr/>
                    <a:lstStyle/>
                    <a:p>
                      <a:pPr algn="ctr"/>
                      <a:r>
                        <a:rPr lang="en-US" dirty="0" smtClean="0"/>
                        <a:t>PPSI </a:t>
                      </a:r>
                      <a:r>
                        <a:rPr lang="en-US" baseline="0" dirty="0" smtClean="0"/>
                        <a:t>Hospitals</a:t>
                      </a:r>
                      <a:endParaRPr lang="en-US" dirty="0"/>
                    </a:p>
                  </a:txBody>
                  <a:tcPr/>
                </a:tc>
                <a:tc>
                  <a:txBody>
                    <a:bodyPr/>
                    <a:lstStyle/>
                    <a:p>
                      <a:pPr algn="ctr"/>
                      <a:r>
                        <a:rPr lang="en-US" dirty="0" smtClean="0"/>
                        <a:t>Comparison Hospitals</a:t>
                      </a:r>
                      <a:endParaRPr lang="en-US" dirty="0"/>
                    </a:p>
                  </a:txBody>
                  <a:tcPr/>
                </a:tc>
              </a:tr>
              <a:tr h="370840">
                <a:tc>
                  <a:txBody>
                    <a:bodyPr/>
                    <a:lstStyle/>
                    <a:p>
                      <a:r>
                        <a:rPr lang="en-US" dirty="0" smtClean="0"/>
                        <a:t>Change in annual losses paid for OB claims</a:t>
                      </a:r>
                      <a:endParaRPr lang="en-US" dirty="0"/>
                    </a:p>
                  </a:txBody>
                  <a:tcPr/>
                </a:tc>
                <a:tc>
                  <a:txBody>
                    <a:bodyPr/>
                    <a:lstStyle/>
                    <a:p>
                      <a:pPr marL="0" marR="0" algn="r">
                        <a:lnSpc>
                          <a:spcPct val="107000"/>
                        </a:lnSpc>
                        <a:spcBef>
                          <a:spcPts val="0"/>
                        </a:spcBef>
                        <a:spcAft>
                          <a:spcPts val="0"/>
                        </a:spcAft>
                      </a:pPr>
                      <a:r>
                        <a:rPr lang="en-US" sz="1800" b="1" dirty="0" smtClean="0">
                          <a:effectLst/>
                          <a:latin typeface="+mn-lt"/>
                          <a:ea typeface="Calibri" panose="020F0502020204030204" pitchFamily="34" charset="0"/>
                          <a:cs typeface="Times New Roman" panose="02020603050405020304" pitchFamily="18" charset="0"/>
                        </a:rPr>
                        <a:t>-$330,283</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-172,430</a:t>
                      </a:r>
                    </a:p>
                  </a:txBody>
                  <a:tcPr marL="68580" marR="68580" marT="0" marB="0" anchor="ctr"/>
                </a:tc>
              </a:tr>
              <a:tr h="370840">
                <a:tc>
                  <a:txBody>
                    <a:bodyPr/>
                    <a:lstStyle/>
                    <a:p>
                      <a:r>
                        <a:rPr lang="en-US" dirty="0" smtClean="0"/>
                        <a:t>Change in</a:t>
                      </a:r>
                      <a:r>
                        <a:rPr lang="en-US" baseline="0" dirty="0" smtClean="0"/>
                        <a:t> annual indemnity for OB claims</a:t>
                      </a:r>
                      <a:endParaRPr lang="en-US" dirty="0"/>
                    </a:p>
                  </a:txBody>
                  <a:tcPr/>
                </a:tc>
                <a:tc>
                  <a:txBody>
                    <a:bodyPr/>
                    <a:lstStyle/>
                    <a:p>
                      <a:pPr marL="0" marR="0" algn="r">
                        <a:lnSpc>
                          <a:spcPct val="107000"/>
                        </a:lnSpc>
                        <a:spcBef>
                          <a:spcPts val="0"/>
                        </a:spcBef>
                        <a:spcAft>
                          <a:spcPts val="0"/>
                        </a:spcAft>
                      </a:pPr>
                      <a:r>
                        <a:rPr lang="en-US" sz="1800" b="1" dirty="0" smtClean="0">
                          <a:solidFill>
                            <a:srgbClr val="000000"/>
                          </a:solidFill>
                          <a:effectLst/>
                          <a:latin typeface="+mn-lt"/>
                          <a:ea typeface="Calibri" panose="020F0502020204030204" pitchFamily="34" charset="0"/>
                          <a:cs typeface="Times New Roman" panose="02020603050405020304" pitchFamily="18" charset="0"/>
                        </a:rPr>
                        <a:t>-$340,240</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-156,752</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r>
              <a:tr h="370840">
                <a:tc>
                  <a:txBody>
                    <a:bodyPr/>
                    <a:lstStyle/>
                    <a:p>
                      <a:r>
                        <a:rPr lang="en-US" dirty="0" smtClean="0"/>
                        <a:t>Change in annual</a:t>
                      </a:r>
                      <a:r>
                        <a:rPr lang="en-US" baseline="0" dirty="0" smtClean="0"/>
                        <a:t> legal defense costs for </a:t>
                      </a:r>
                      <a:r>
                        <a:rPr lang="en-US" dirty="0" smtClean="0"/>
                        <a:t>OB</a:t>
                      </a:r>
                      <a:r>
                        <a:rPr lang="en-US" baseline="0" dirty="0" smtClean="0"/>
                        <a:t> claims</a:t>
                      </a:r>
                      <a:endParaRPr lang="en-US" dirty="0"/>
                    </a:p>
                  </a:txBody>
                  <a:tcPr/>
                </a:tc>
                <a:tc>
                  <a:txBody>
                    <a:bodyPr/>
                    <a:lstStyle/>
                    <a:p>
                      <a:pPr marL="0" marR="0" algn="r">
                        <a:lnSpc>
                          <a:spcPct val="107000"/>
                        </a:lnSpc>
                        <a:spcBef>
                          <a:spcPts val="0"/>
                        </a:spcBef>
                        <a:spcAft>
                          <a:spcPts val="0"/>
                        </a:spcAft>
                      </a:pPr>
                      <a:r>
                        <a:rPr lang="en-US" sz="1800" dirty="0" smtClean="0">
                          <a:effectLst/>
                          <a:latin typeface="+mn-lt"/>
                          <a:ea typeface="Calibri" panose="020F0502020204030204" pitchFamily="34" charset="0"/>
                          <a:cs typeface="Times New Roman" panose="02020603050405020304" pitchFamily="18" charset="0"/>
                        </a:rPr>
                        <a:t>$9,957</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-15,678</a:t>
                      </a:r>
                    </a:p>
                  </a:txBody>
                  <a:tcPr marL="68580" marR="68580" marT="0" marB="0" anchor="ctr"/>
                </a:tc>
              </a:tr>
            </a:tbl>
          </a:graphicData>
        </a:graphic>
      </p:graphicFrame>
      <p:sp>
        <p:nvSpPr>
          <p:cNvPr id="2" name="TextBox 1"/>
          <p:cNvSpPr txBox="1"/>
          <p:nvPr/>
        </p:nvSpPr>
        <p:spPr>
          <a:xfrm>
            <a:off x="838200" y="4271751"/>
            <a:ext cx="9629633"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decrease in total spending on liability claims in the PPSI group was due entirely to a reduction in the amount spent on indemnity payments.</a:t>
            </a:r>
          </a:p>
          <a:p>
            <a:pPr marL="285750" indent="-285750">
              <a:buFont typeface="Arial" panose="020B0604020202020204" pitchFamily="34" charset="0"/>
              <a:buChar char="•"/>
            </a:pPr>
            <a:r>
              <a:rPr lang="en-US" dirty="0" smtClean="0"/>
              <a:t>The amount spent on legal defense actually increased slightly.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344788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It is possible to implement standardized care processes and high reliability, improve perinatal patient safety, and reduce malpractice claims.</a:t>
            </a:r>
            <a:endParaRPr lang="en-US" dirty="0"/>
          </a:p>
        </p:txBody>
      </p:sp>
    </p:spTree>
    <p:extLst>
      <p:ext uri="{BB962C8B-B14F-4D97-AF65-F5344CB8AC3E}">
        <p14:creationId xmlns:p14="http://schemas.microsoft.com/office/powerpoint/2010/main" val="1879219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Change in Malpractice Spending from Baseline to Intervention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21934970"/>
              </p:ext>
            </p:extLst>
          </p:nvPr>
        </p:nvGraphicFramePr>
        <p:xfrm>
          <a:off x="838200" y="1825625"/>
          <a:ext cx="9784080" cy="1483360"/>
        </p:xfrm>
        <a:graphic>
          <a:graphicData uri="http://schemas.openxmlformats.org/drawingml/2006/table">
            <a:tbl>
              <a:tblPr firstRow="1" bandRow="1">
                <a:tableStyleId>{5C22544A-7EE6-4342-B048-85BDC9FD1C3A}</a:tableStyleId>
              </a:tblPr>
              <a:tblGrid>
                <a:gridCol w="5212080"/>
                <a:gridCol w="2286000"/>
                <a:gridCol w="2286000"/>
              </a:tblGrid>
              <a:tr h="370840">
                <a:tc>
                  <a:txBody>
                    <a:bodyPr/>
                    <a:lstStyle/>
                    <a:p>
                      <a:endParaRPr lang="en-US" dirty="0"/>
                    </a:p>
                  </a:txBody>
                  <a:tcPr/>
                </a:tc>
                <a:tc>
                  <a:txBody>
                    <a:bodyPr/>
                    <a:lstStyle/>
                    <a:p>
                      <a:pPr algn="ctr"/>
                      <a:r>
                        <a:rPr lang="en-US" dirty="0" smtClean="0"/>
                        <a:t>PPSI </a:t>
                      </a:r>
                      <a:r>
                        <a:rPr lang="en-US" baseline="0" dirty="0" smtClean="0"/>
                        <a:t>Hospitals</a:t>
                      </a:r>
                      <a:endParaRPr lang="en-US" dirty="0"/>
                    </a:p>
                  </a:txBody>
                  <a:tcPr/>
                </a:tc>
                <a:tc>
                  <a:txBody>
                    <a:bodyPr/>
                    <a:lstStyle/>
                    <a:p>
                      <a:pPr algn="ctr"/>
                      <a:r>
                        <a:rPr lang="en-US" dirty="0" smtClean="0"/>
                        <a:t>Comparison Hospitals</a:t>
                      </a:r>
                      <a:endParaRPr lang="en-US" dirty="0"/>
                    </a:p>
                  </a:txBody>
                  <a:tcPr/>
                </a:tc>
              </a:tr>
              <a:tr h="370840">
                <a:tc>
                  <a:txBody>
                    <a:bodyPr/>
                    <a:lstStyle/>
                    <a:p>
                      <a:r>
                        <a:rPr lang="en-US" dirty="0" smtClean="0"/>
                        <a:t>Change in annual losses paid for OB claims</a:t>
                      </a:r>
                      <a:endParaRPr lang="en-US" dirty="0"/>
                    </a:p>
                  </a:txBody>
                  <a:tcPr/>
                </a:tc>
                <a:tc>
                  <a:txBody>
                    <a:bodyPr/>
                    <a:lstStyle/>
                    <a:p>
                      <a:pPr marL="0" marR="0" algn="r">
                        <a:lnSpc>
                          <a:spcPct val="107000"/>
                        </a:lnSpc>
                        <a:spcBef>
                          <a:spcPts val="0"/>
                        </a:spcBef>
                        <a:spcAft>
                          <a:spcPts val="0"/>
                        </a:spcAft>
                      </a:pPr>
                      <a:r>
                        <a:rPr lang="en-US" sz="1800" b="1" dirty="0" smtClean="0">
                          <a:effectLst/>
                          <a:latin typeface="+mn-lt"/>
                          <a:ea typeface="Calibri" panose="020F0502020204030204" pitchFamily="34" charset="0"/>
                          <a:cs typeface="Times New Roman" panose="02020603050405020304" pitchFamily="18" charset="0"/>
                        </a:rPr>
                        <a:t>-$330,283</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-172,430</a:t>
                      </a:r>
                    </a:p>
                  </a:txBody>
                  <a:tcPr marL="68580" marR="68580" marT="0" marB="0" anchor="ctr"/>
                </a:tc>
              </a:tr>
              <a:tr h="370840">
                <a:tc>
                  <a:txBody>
                    <a:bodyPr/>
                    <a:lstStyle/>
                    <a:p>
                      <a:r>
                        <a:rPr lang="en-US" dirty="0" smtClean="0"/>
                        <a:t>Change in</a:t>
                      </a:r>
                      <a:r>
                        <a:rPr lang="en-US" baseline="0" dirty="0" smtClean="0"/>
                        <a:t> annual indemnity for OB claims</a:t>
                      </a:r>
                      <a:endParaRPr lang="en-US" dirty="0"/>
                    </a:p>
                  </a:txBody>
                  <a:tcPr/>
                </a:tc>
                <a:tc>
                  <a:txBody>
                    <a:bodyPr/>
                    <a:lstStyle/>
                    <a:p>
                      <a:pPr marL="0" marR="0" algn="r">
                        <a:lnSpc>
                          <a:spcPct val="107000"/>
                        </a:lnSpc>
                        <a:spcBef>
                          <a:spcPts val="0"/>
                        </a:spcBef>
                        <a:spcAft>
                          <a:spcPts val="0"/>
                        </a:spcAft>
                      </a:pPr>
                      <a:r>
                        <a:rPr lang="en-US" sz="1800" b="1" dirty="0" smtClean="0">
                          <a:solidFill>
                            <a:srgbClr val="000000"/>
                          </a:solidFill>
                          <a:effectLst/>
                          <a:latin typeface="+mn-lt"/>
                          <a:ea typeface="Calibri" panose="020F0502020204030204" pitchFamily="34" charset="0"/>
                          <a:cs typeface="Times New Roman" panose="02020603050405020304" pitchFamily="18" charset="0"/>
                        </a:rPr>
                        <a:t>-$340,240</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-156,752</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r>
              <a:tr h="370840">
                <a:tc>
                  <a:txBody>
                    <a:bodyPr/>
                    <a:lstStyle/>
                    <a:p>
                      <a:r>
                        <a:rPr lang="en-US" dirty="0" smtClean="0"/>
                        <a:t>Change in annual</a:t>
                      </a:r>
                      <a:r>
                        <a:rPr lang="en-US" baseline="0" dirty="0" smtClean="0"/>
                        <a:t> legal defense costs for </a:t>
                      </a:r>
                      <a:r>
                        <a:rPr lang="en-US" dirty="0" smtClean="0"/>
                        <a:t>OB</a:t>
                      </a:r>
                      <a:r>
                        <a:rPr lang="en-US" baseline="0" dirty="0" smtClean="0"/>
                        <a:t> claims</a:t>
                      </a:r>
                      <a:endParaRPr lang="en-US" dirty="0"/>
                    </a:p>
                  </a:txBody>
                  <a:tcPr/>
                </a:tc>
                <a:tc>
                  <a:txBody>
                    <a:bodyPr/>
                    <a:lstStyle/>
                    <a:p>
                      <a:pPr marL="0" marR="0" algn="r">
                        <a:lnSpc>
                          <a:spcPct val="107000"/>
                        </a:lnSpc>
                        <a:spcBef>
                          <a:spcPts val="0"/>
                        </a:spcBef>
                        <a:spcAft>
                          <a:spcPts val="0"/>
                        </a:spcAft>
                      </a:pPr>
                      <a:r>
                        <a:rPr lang="en-US" sz="1800" dirty="0" smtClean="0">
                          <a:effectLst/>
                          <a:latin typeface="+mn-lt"/>
                          <a:ea typeface="Calibri" panose="020F0502020204030204" pitchFamily="34" charset="0"/>
                          <a:cs typeface="Times New Roman" panose="02020603050405020304" pitchFamily="18" charset="0"/>
                        </a:rPr>
                        <a:t>$9,957</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-15,678</a:t>
                      </a:r>
                    </a:p>
                  </a:txBody>
                  <a:tcPr marL="68580" marR="68580" marT="0" marB="0" anchor="ctr"/>
                </a:tc>
              </a:tr>
            </a:tbl>
          </a:graphicData>
        </a:graphic>
      </p:graphicFrame>
      <p:sp>
        <p:nvSpPr>
          <p:cNvPr id="2" name="TextBox 1"/>
          <p:cNvSpPr txBox="1"/>
          <p:nvPr/>
        </p:nvSpPr>
        <p:spPr>
          <a:xfrm>
            <a:off x="838200" y="4271751"/>
            <a:ext cx="9629633"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decrease in total spending on liability claims in the PPSI group was due entirely to a reduction in the amount spent on indemnity payments.</a:t>
            </a:r>
          </a:p>
          <a:p>
            <a:pPr marL="285750" indent="-285750">
              <a:buFont typeface="Arial" panose="020B0604020202020204" pitchFamily="34" charset="0"/>
              <a:buChar char="•"/>
            </a:pPr>
            <a:r>
              <a:rPr lang="en-US" dirty="0" smtClean="0"/>
              <a:t>The amount spent on legal defense actually increased slightly.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TO DO  MAC WILL CHECK ON OTHER SIGNIFICANCE</a:t>
            </a:r>
            <a:endParaRPr lang="en-US" dirty="0"/>
          </a:p>
        </p:txBody>
      </p:sp>
    </p:spTree>
    <p:extLst>
      <p:ext uri="{BB962C8B-B14F-4D97-AF65-F5344CB8AC3E}">
        <p14:creationId xmlns:p14="http://schemas.microsoft.com/office/powerpoint/2010/main" val="37472086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2"/>
          <p:cNvSpPr>
            <a:spLocks noGrp="1"/>
          </p:cNvSpPr>
          <p:nvPr>
            <p:ph type="title" idx="4294967295"/>
          </p:nvPr>
        </p:nvSpPr>
        <p:spPr>
          <a:xfrm>
            <a:off x="269359" y="148390"/>
            <a:ext cx="10972800" cy="990600"/>
          </a:xfrm>
        </p:spPr>
        <p:txBody>
          <a:bodyPr/>
          <a:lstStyle/>
          <a:p>
            <a:r>
              <a:rPr lang="en-US" dirty="0" smtClean="0">
                <a:latin typeface="+mj-lt"/>
                <a:cs typeface="Arial" charset="0"/>
              </a:rPr>
              <a:t>PPSI timeline</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359" y="1321906"/>
            <a:ext cx="11313041" cy="4138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1447" y="5824722"/>
            <a:ext cx="11105457" cy="369332"/>
          </a:xfrm>
          <a:prstGeom prst="rect">
            <a:avLst/>
          </a:prstGeom>
          <a:noFill/>
        </p:spPr>
        <p:txBody>
          <a:bodyPr wrap="square" rtlCol="0">
            <a:spAutoFit/>
          </a:bodyPr>
          <a:lstStyle/>
          <a:p>
            <a:r>
              <a:rPr lang="en-US" b="1" dirty="0" smtClean="0"/>
              <a:t>A total of 342,754 deliveries occurred at PPSI hospitals during this time!</a:t>
            </a:r>
            <a:endParaRPr lang="en-US" b="1" dirty="0"/>
          </a:p>
        </p:txBody>
      </p:sp>
    </p:spTree>
    <p:extLst>
      <p:ext uri="{BB962C8B-B14F-4D97-AF65-F5344CB8AC3E}">
        <p14:creationId xmlns:p14="http://schemas.microsoft.com/office/powerpoint/2010/main" val="1291886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557" y="196515"/>
            <a:ext cx="10972800" cy="990600"/>
          </a:xfrm>
        </p:spPr>
        <p:txBody>
          <a:bodyPr/>
          <a:lstStyle/>
          <a:p>
            <a:r>
              <a:rPr lang="en-US" dirty="0" smtClean="0"/>
              <a:t>Specific Aims</a:t>
            </a:r>
            <a:endParaRPr lang="en-US" dirty="0"/>
          </a:p>
        </p:txBody>
      </p:sp>
      <p:sp>
        <p:nvSpPr>
          <p:cNvPr id="4" name="TextBox 3"/>
          <p:cNvSpPr txBox="1"/>
          <p:nvPr/>
        </p:nvSpPr>
        <p:spPr>
          <a:xfrm>
            <a:off x="1016000" y="1371601"/>
            <a:ext cx="9753600" cy="2850011"/>
          </a:xfrm>
          <a:prstGeom prst="rect">
            <a:avLst/>
          </a:prstGeom>
          <a:noFill/>
        </p:spPr>
        <p:txBody>
          <a:bodyPr wrap="square" rtlCol="0">
            <a:spAutoFit/>
          </a:bodyPr>
          <a:lstStyle/>
          <a:p>
            <a:pPr marL="342900" lvl="0" indent="-342900">
              <a:spcBef>
                <a:spcPct val="20000"/>
              </a:spcBef>
              <a:buFont typeface="Arial" pitchFamily="34" charset="0"/>
              <a:buChar char="•"/>
            </a:pPr>
            <a:r>
              <a:rPr lang="en-US" sz="2800" dirty="0">
                <a:solidFill>
                  <a:prstClr val="black"/>
                </a:solidFill>
              </a:rPr>
              <a:t>Aim </a:t>
            </a:r>
            <a:r>
              <a:rPr lang="en-US" sz="2800" dirty="0" smtClean="0">
                <a:solidFill>
                  <a:prstClr val="black"/>
                </a:solidFill>
              </a:rPr>
              <a:t>1: Achieve 100% </a:t>
            </a:r>
            <a:r>
              <a:rPr lang="en-US" sz="2800" dirty="0">
                <a:solidFill>
                  <a:prstClr val="black"/>
                </a:solidFill>
              </a:rPr>
              <a:t>compliance with specific interventions </a:t>
            </a:r>
            <a:r>
              <a:rPr lang="en-US" sz="2800" dirty="0" smtClean="0">
                <a:solidFill>
                  <a:prstClr val="black"/>
                </a:solidFill>
              </a:rPr>
              <a:t>to standardize care and NTS shown </a:t>
            </a:r>
            <a:r>
              <a:rPr lang="en-US" sz="2800" dirty="0">
                <a:solidFill>
                  <a:prstClr val="black"/>
                </a:solidFill>
              </a:rPr>
              <a:t>to improve perinatal patient </a:t>
            </a:r>
            <a:r>
              <a:rPr lang="en-US" sz="2800" dirty="0" smtClean="0">
                <a:solidFill>
                  <a:prstClr val="black"/>
                </a:solidFill>
              </a:rPr>
              <a:t>safety</a:t>
            </a:r>
          </a:p>
          <a:p>
            <a:pPr marL="342900" lvl="0" indent="-342900">
              <a:spcBef>
                <a:spcPct val="20000"/>
              </a:spcBef>
              <a:buFont typeface="Arial" pitchFamily="34" charset="0"/>
              <a:buChar char="•"/>
            </a:pPr>
            <a:r>
              <a:rPr lang="en-US" sz="2800" dirty="0" smtClean="0">
                <a:solidFill>
                  <a:prstClr val="black"/>
                </a:solidFill>
              </a:rPr>
              <a:t>Aim 2:</a:t>
            </a:r>
            <a:r>
              <a:rPr lang="en-US" sz="2800" dirty="0"/>
              <a:t> Eliminate the incidence of preventable perinatal harm</a:t>
            </a:r>
            <a:r>
              <a:rPr lang="en-US" sz="2800" dirty="0" smtClean="0">
                <a:solidFill>
                  <a:prstClr val="black"/>
                </a:solidFill>
              </a:rPr>
              <a:t> </a:t>
            </a:r>
          </a:p>
          <a:p>
            <a:pPr marL="342900" lvl="0" indent="-342900">
              <a:spcBef>
                <a:spcPct val="20000"/>
              </a:spcBef>
              <a:buFont typeface="Arial" pitchFamily="34" charset="0"/>
              <a:buChar char="•"/>
            </a:pPr>
            <a:r>
              <a:rPr lang="en-US" sz="2800" dirty="0" smtClean="0">
                <a:solidFill>
                  <a:prstClr val="black"/>
                </a:solidFill>
              </a:rPr>
              <a:t>Aim </a:t>
            </a:r>
            <a:r>
              <a:rPr lang="en-US" sz="2800" dirty="0">
                <a:solidFill>
                  <a:prstClr val="black"/>
                </a:solidFill>
              </a:rPr>
              <a:t>3</a:t>
            </a:r>
            <a:r>
              <a:rPr lang="en-US" sz="2800" dirty="0" smtClean="0">
                <a:solidFill>
                  <a:prstClr val="black"/>
                </a:solidFill>
              </a:rPr>
              <a:t>: </a:t>
            </a:r>
            <a:r>
              <a:rPr lang="en-US" sz="2800" dirty="0"/>
              <a:t>Reduce malpractice events claims and payouts for perinatal injury</a:t>
            </a:r>
            <a:endParaRPr lang="en-US" sz="2800" dirty="0">
              <a:solidFill>
                <a:prstClr val="black"/>
              </a:solidFill>
            </a:endParaRPr>
          </a:p>
        </p:txBody>
      </p:sp>
    </p:spTree>
    <p:extLst>
      <p:ext uri="{BB962C8B-B14F-4D97-AF65-F5344CB8AC3E}">
        <p14:creationId xmlns:p14="http://schemas.microsoft.com/office/powerpoint/2010/main" val="3484901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4642"/>
            <a:ext cx="10972800" cy="990600"/>
          </a:xfrm>
        </p:spPr>
        <p:txBody>
          <a:bodyPr/>
          <a:lstStyle/>
          <a:p>
            <a:r>
              <a:rPr lang="en-US" dirty="0" smtClean="0"/>
              <a:t>Methods: Design</a:t>
            </a:r>
            <a:endParaRPr lang="en-US" dirty="0"/>
          </a:p>
        </p:txBody>
      </p:sp>
      <p:sp>
        <p:nvSpPr>
          <p:cNvPr id="3" name="Content Placeholder 2"/>
          <p:cNvSpPr>
            <a:spLocks noGrp="1"/>
          </p:cNvSpPr>
          <p:nvPr>
            <p:ph idx="4294967295"/>
          </p:nvPr>
        </p:nvSpPr>
        <p:spPr>
          <a:xfrm>
            <a:off x="342231" y="1425157"/>
            <a:ext cx="10972800" cy="4724400"/>
          </a:xfrm>
        </p:spPr>
        <p:txBody>
          <a:bodyPr>
            <a:normAutofit/>
          </a:bodyPr>
          <a:lstStyle/>
          <a:p>
            <a:pPr lvl="1"/>
            <a:r>
              <a:rPr lang="en-US" sz="2400" dirty="0" smtClean="0"/>
              <a:t>Prospective </a:t>
            </a:r>
            <a:r>
              <a:rPr lang="en-US" sz="2400" dirty="0"/>
              <a:t>cohort study design to conduct interventions and collect data on bundle compliance, harm and other clinical outcomes in </a:t>
            </a:r>
            <a:r>
              <a:rPr lang="en-US" dirty="0" smtClean="0"/>
              <a:t>20 hospitals (12</a:t>
            </a:r>
            <a:r>
              <a:rPr lang="en-US" sz="2400" dirty="0" smtClean="0"/>
              <a:t> intervention, 8 non-equivalent control) over </a:t>
            </a:r>
            <a:r>
              <a:rPr lang="en-US" sz="2400" dirty="0"/>
              <a:t>the period July 1, </a:t>
            </a:r>
            <a:r>
              <a:rPr lang="en-US" sz="2400" dirty="0" smtClean="0"/>
              <a:t>2008 </a:t>
            </a:r>
            <a:r>
              <a:rPr lang="en-US" sz="2400" dirty="0"/>
              <a:t>to December 31, </a:t>
            </a:r>
            <a:r>
              <a:rPr lang="en-US" sz="2400" dirty="0" smtClean="0"/>
              <a:t>2012.</a:t>
            </a:r>
          </a:p>
          <a:p>
            <a:pPr lvl="2"/>
            <a:r>
              <a:rPr lang="en-US" sz="2000" dirty="0" smtClean="0"/>
              <a:t>Baseline 2006-2007</a:t>
            </a:r>
          </a:p>
          <a:p>
            <a:pPr lvl="1"/>
            <a:endParaRPr lang="en-US" dirty="0"/>
          </a:p>
          <a:p>
            <a:pPr lvl="1"/>
            <a:r>
              <a:rPr lang="en-US" sz="2400" dirty="0" smtClean="0"/>
              <a:t>588,000 deliveries (370,000 intervention, 218,000 comparison) </a:t>
            </a:r>
          </a:p>
          <a:p>
            <a:pPr marL="457200" lvl="1" indent="0">
              <a:buNone/>
            </a:pPr>
            <a:endParaRPr lang="en-US" sz="2400" dirty="0" smtClean="0"/>
          </a:p>
          <a:p>
            <a:pPr lvl="1"/>
            <a:r>
              <a:rPr lang="en-US" sz="2400" dirty="0" smtClean="0"/>
              <a:t>Data Collection on </a:t>
            </a:r>
            <a:r>
              <a:rPr lang="en-US" sz="2400" dirty="0"/>
              <a:t>malpractice outcomes from January 1, 2006 to December 31, </a:t>
            </a:r>
            <a:r>
              <a:rPr lang="en-US" sz="2400" dirty="0" smtClean="0"/>
              <a:t>2014.</a:t>
            </a:r>
          </a:p>
          <a:p>
            <a:pPr lvl="2"/>
            <a:r>
              <a:rPr lang="en-US" dirty="0" smtClean="0">
                <a:solidFill>
                  <a:prstClr val="black"/>
                </a:solidFill>
              </a:rPr>
              <a:t>Period reported </a:t>
            </a:r>
            <a:r>
              <a:rPr lang="en-US" dirty="0">
                <a:solidFill>
                  <a:prstClr val="black"/>
                </a:solidFill>
              </a:rPr>
              <a:t>for malpractice data collection</a:t>
            </a:r>
            <a:r>
              <a:rPr lang="en-US" dirty="0" smtClean="0">
                <a:solidFill>
                  <a:prstClr val="black"/>
                </a:solidFill>
              </a:rPr>
              <a:t>: 2006-2009</a:t>
            </a:r>
            <a:endParaRPr lang="en-US" dirty="0">
              <a:solidFill>
                <a:prstClr val="black"/>
              </a:solidFill>
            </a:endParaRPr>
          </a:p>
          <a:p>
            <a:pPr lvl="1"/>
            <a:endParaRPr lang="en-US" sz="2400" dirty="0" smtClean="0"/>
          </a:p>
          <a:p>
            <a:pPr lvl="1"/>
            <a:endParaRPr lang="en-US" dirty="0"/>
          </a:p>
          <a:p>
            <a:pPr lvl="1"/>
            <a:endParaRPr lang="en-US" sz="2400" dirty="0" smtClean="0"/>
          </a:p>
          <a:p>
            <a:pPr lvl="1"/>
            <a:endParaRPr lang="en-US" sz="2400" dirty="0" smtClean="0"/>
          </a:p>
        </p:txBody>
      </p:sp>
    </p:spTree>
    <p:extLst>
      <p:ext uri="{BB962C8B-B14F-4D97-AF65-F5344CB8AC3E}">
        <p14:creationId xmlns:p14="http://schemas.microsoft.com/office/powerpoint/2010/main" val="836824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body" sz="half" idx="4294967295"/>
          </p:nvPr>
        </p:nvSpPr>
        <p:spPr>
          <a:xfrm>
            <a:off x="6223600" y="940464"/>
            <a:ext cx="5763683" cy="5130800"/>
          </a:xfrm>
        </p:spPr>
        <p:txBody>
          <a:bodyPr rtlCol="0">
            <a:noAutofit/>
          </a:bodyPr>
          <a:lstStyle/>
          <a:p>
            <a:pPr eaLnBrk="1" fontAlgn="auto" hangingPunct="1">
              <a:lnSpc>
                <a:spcPct val="80000"/>
              </a:lnSpc>
              <a:spcAft>
                <a:spcPts val="0"/>
              </a:spcAft>
              <a:buFontTx/>
              <a:buNone/>
              <a:defRPr/>
            </a:pPr>
            <a:r>
              <a:rPr lang="en-US" sz="1100" b="1" dirty="0" smtClean="0"/>
              <a:t>Ohio</a:t>
            </a:r>
          </a:p>
          <a:p>
            <a:pPr fontAlgn="auto">
              <a:lnSpc>
                <a:spcPct val="80000"/>
              </a:lnSpc>
              <a:spcAft>
                <a:spcPts val="0"/>
              </a:spcAft>
              <a:buNone/>
              <a:defRPr/>
            </a:pPr>
            <a:r>
              <a:rPr lang="en-US" sz="1100" dirty="0" smtClean="0"/>
              <a:t>Bethesda North Hospital (Cincinnati)</a:t>
            </a:r>
          </a:p>
          <a:p>
            <a:pPr eaLnBrk="1" fontAlgn="auto" hangingPunct="1">
              <a:lnSpc>
                <a:spcPct val="80000"/>
              </a:lnSpc>
              <a:spcAft>
                <a:spcPts val="0"/>
              </a:spcAft>
              <a:buFontTx/>
              <a:buNone/>
              <a:defRPr/>
            </a:pPr>
            <a:r>
              <a:rPr lang="en-US" sz="1100" dirty="0" smtClean="0"/>
              <a:t>Good Samaritan Hospital (Cincinnati)</a:t>
            </a:r>
          </a:p>
          <a:p>
            <a:pPr eaLnBrk="1" fontAlgn="auto" hangingPunct="1">
              <a:lnSpc>
                <a:spcPct val="80000"/>
              </a:lnSpc>
              <a:spcAft>
                <a:spcPts val="0"/>
              </a:spcAft>
              <a:buFontTx/>
              <a:buNone/>
              <a:defRPr/>
            </a:pPr>
            <a:r>
              <a:rPr lang="en-US" sz="1100" dirty="0"/>
              <a:t> </a:t>
            </a:r>
            <a:r>
              <a:rPr lang="en-US" sz="1100" dirty="0" smtClean="0"/>
              <a:t>  </a:t>
            </a:r>
            <a:r>
              <a:rPr lang="en-US" sz="1100" dirty="0" err="1" smtClean="0"/>
              <a:t>TriHealth</a:t>
            </a:r>
            <a:endParaRPr lang="en-US" sz="1100" dirty="0" smtClean="0"/>
          </a:p>
          <a:p>
            <a:pPr eaLnBrk="1" fontAlgn="auto" hangingPunct="1">
              <a:lnSpc>
                <a:spcPct val="80000"/>
              </a:lnSpc>
              <a:spcAft>
                <a:spcPts val="0"/>
              </a:spcAft>
              <a:buFontTx/>
              <a:buNone/>
              <a:defRPr/>
            </a:pPr>
            <a:r>
              <a:rPr lang="en-US" sz="1100" dirty="0"/>
              <a:t> </a:t>
            </a:r>
            <a:r>
              <a:rPr lang="en-US" sz="1100" dirty="0" smtClean="0"/>
              <a:t>Akron </a:t>
            </a:r>
            <a:r>
              <a:rPr lang="en-US" sz="1100" dirty="0" smtClean="0"/>
              <a:t>City Hospital (Akron)</a:t>
            </a:r>
          </a:p>
          <a:p>
            <a:pPr eaLnBrk="1" fontAlgn="auto" hangingPunct="1">
              <a:lnSpc>
                <a:spcPct val="80000"/>
              </a:lnSpc>
              <a:spcAft>
                <a:spcPts val="0"/>
              </a:spcAft>
              <a:buFontTx/>
              <a:buNone/>
              <a:defRPr/>
            </a:pPr>
            <a:r>
              <a:rPr lang="en-US" sz="1100" dirty="0" smtClean="0"/>
              <a:t> Summa Health System </a:t>
            </a:r>
            <a:endParaRPr lang="en-US" sz="1100" b="1" dirty="0" smtClean="0"/>
          </a:p>
          <a:p>
            <a:pPr eaLnBrk="1" fontAlgn="auto" hangingPunct="1">
              <a:lnSpc>
                <a:spcPct val="80000"/>
              </a:lnSpc>
              <a:spcAft>
                <a:spcPts val="0"/>
              </a:spcAft>
              <a:buFontTx/>
              <a:buNone/>
              <a:defRPr/>
            </a:pPr>
            <a:r>
              <a:rPr lang="en-US" sz="1100" b="1" dirty="0" smtClean="0"/>
              <a:t>Tennessee</a:t>
            </a:r>
            <a:endParaRPr lang="en-US" sz="1100" dirty="0" smtClean="0"/>
          </a:p>
          <a:p>
            <a:pPr eaLnBrk="1" fontAlgn="auto" hangingPunct="1">
              <a:lnSpc>
                <a:spcPct val="80000"/>
              </a:lnSpc>
              <a:spcAft>
                <a:spcPts val="0"/>
              </a:spcAft>
              <a:buFontTx/>
              <a:buNone/>
              <a:defRPr/>
            </a:pPr>
            <a:r>
              <a:rPr lang="en-US" sz="1100" dirty="0" smtClean="0"/>
              <a:t>Indian Path Medical Center</a:t>
            </a:r>
            <a:r>
              <a:rPr lang="en-US" sz="1100" dirty="0"/>
              <a:t> </a:t>
            </a:r>
            <a:r>
              <a:rPr lang="en-US" sz="1100" dirty="0" smtClean="0"/>
              <a:t>(Kingsport)</a:t>
            </a:r>
          </a:p>
          <a:p>
            <a:pPr eaLnBrk="1" fontAlgn="auto" hangingPunct="1">
              <a:lnSpc>
                <a:spcPct val="80000"/>
              </a:lnSpc>
              <a:spcAft>
                <a:spcPts val="0"/>
              </a:spcAft>
              <a:buFontTx/>
              <a:buNone/>
              <a:defRPr/>
            </a:pPr>
            <a:r>
              <a:rPr lang="en-US" sz="1100" dirty="0" smtClean="0"/>
              <a:t>   Mountain States Health Alliance </a:t>
            </a:r>
            <a:endParaRPr lang="en-US" sz="1100" b="1" dirty="0" smtClean="0"/>
          </a:p>
          <a:p>
            <a:pPr eaLnBrk="1" fontAlgn="auto" hangingPunct="1">
              <a:lnSpc>
                <a:spcPct val="80000"/>
              </a:lnSpc>
              <a:spcAft>
                <a:spcPts val="0"/>
              </a:spcAft>
              <a:buFontTx/>
              <a:buNone/>
              <a:defRPr/>
            </a:pPr>
            <a:r>
              <a:rPr lang="en-US" sz="1100" b="1" dirty="0" smtClean="0"/>
              <a:t>Texas</a:t>
            </a:r>
            <a:endParaRPr lang="en-US" sz="1100" dirty="0"/>
          </a:p>
          <a:p>
            <a:pPr eaLnBrk="1" fontAlgn="auto" hangingPunct="1">
              <a:lnSpc>
                <a:spcPct val="80000"/>
              </a:lnSpc>
              <a:spcAft>
                <a:spcPts val="0"/>
              </a:spcAft>
              <a:buFontTx/>
              <a:buNone/>
              <a:defRPr/>
            </a:pPr>
            <a:r>
              <a:rPr lang="en-US" sz="1100" dirty="0" smtClean="0"/>
              <a:t>Harris Methodist Fort Worth Hospital (Forth Worth)</a:t>
            </a:r>
          </a:p>
          <a:p>
            <a:pPr eaLnBrk="1" fontAlgn="auto" hangingPunct="1">
              <a:lnSpc>
                <a:spcPct val="80000"/>
              </a:lnSpc>
              <a:spcAft>
                <a:spcPts val="0"/>
              </a:spcAft>
              <a:buFontTx/>
              <a:buNone/>
              <a:defRPr/>
            </a:pPr>
            <a:r>
              <a:rPr lang="en-US" sz="1100" dirty="0" smtClean="0"/>
              <a:t>Presbyterian Hospital of Dallas (Dallas)</a:t>
            </a:r>
          </a:p>
          <a:p>
            <a:pPr eaLnBrk="1" fontAlgn="auto" hangingPunct="1">
              <a:lnSpc>
                <a:spcPct val="80000"/>
              </a:lnSpc>
              <a:spcAft>
                <a:spcPts val="0"/>
              </a:spcAft>
              <a:buFontTx/>
              <a:buNone/>
              <a:defRPr/>
            </a:pPr>
            <a:r>
              <a:rPr lang="en-US" sz="1100" dirty="0" smtClean="0"/>
              <a:t>   Texas Health Resources</a:t>
            </a:r>
            <a:endParaRPr lang="en-US" sz="1100" b="1" dirty="0" smtClean="0"/>
          </a:p>
          <a:p>
            <a:pPr eaLnBrk="1" fontAlgn="auto" hangingPunct="1">
              <a:lnSpc>
                <a:spcPct val="80000"/>
              </a:lnSpc>
              <a:spcAft>
                <a:spcPts val="0"/>
              </a:spcAft>
              <a:buFontTx/>
              <a:buNone/>
              <a:defRPr/>
            </a:pPr>
            <a:r>
              <a:rPr lang="en-US" sz="1100" b="1" dirty="0" smtClean="0"/>
              <a:t>Washington</a:t>
            </a:r>
            <a:endParaRPr lang="en-US" sz="1100" dirty="0" smtClean="0"/>
          </a:p>
          <a:p>
            <a:pPr eaLnBrk="1" fontAlgn="auto" hangingPunct="1">
              <a:lnSpc>
                <a:spcPct val="80000"/>
              </a:lnSpc>
              <a:spcAft>
                <a:spcPts val="0"/>
              </a:spcAft>
              <a:buFontTx/>
              <a:buNone/>
              <a:defRPr/>
            </a:pPr>
            <a:r>
              <a:rPr lang="en-US" sz="1100" dirty="0" smtClean="0"/>
              <a:t>St. Joseph Hospital (Bellingham)</a:t>
            </a:r>
          </a:p>
          <a:p>
            <a:pPr eaLnBrk="1" fontAlgn="auto" hangingPunct="1">
              <a:lnSpc>
                <a:spcPct val="80000"/>
              </a:lnSpc>
              <a:spcAft>
                <a:spcPts val="0"/>
              </a:spcAft>
              <a:buFontTx/>
              <a:buNone/>
              <a:defRPr/>
            </a:pPr>
            <a:r>
              <a:rPr lang="en-US" sz="1100" dirty="0" smtClean="0"/>
              <a:t>   </a:t>
            </a:r>
            <a:r>
              <a:rPr lang="en-US" sz="1100" dirty="0" err="1" smtClean="0"/>
              <a:t>PeaceHealth</a:t>
            </a:r>
            <a:endParaRPr lang="en-US" sz="1100" dirty="0" smtClean="0"/>
          </a:p>
          <a:p>
            <a:pPr eaLnBrk="1" fontAlgn="auto" hangingPunct="1">
              <a:lnSpc>
                <a:spcPct val="80000"/>
              </a:lnSpc>
              <a:spcAft>
                <a:spcPts val="0"/>
              </a:spcAft>
              <a:buFontTx/>
              <a:buNone/>
              <a:defRPr/>
            </a:pPr>
            <a:r>
              <a:rPr lang="en-US" sz="1100" b="1" dirty="0" smtClean="0"/>
              <a:t>Wisconsin</a:t>
            </a:r>
            <a:endParaRPr lang="en-US" sz="1100" dirty="0" smtClean="0"/>
          </a:p>
          <a:p>
            <a:pPr eaLnBrk="1" fontAlgn="auto" hangingPunct="1">
              <a:lnSpc>
                <a:spcPct val="80000"/>
              </a:lnSpc>
              <a:spcAft>
                <a:spcPts val="0"/>
              </a:spcAft>
              <a:buFontTx/>
              <a:buNone/>
              <a:defRPr/>
            </a:pPr>
            <a:r>
              <a:rPr lang="en-US" sz="1100" dirty="0" smtClean="0"/>
              <a:t>West Allis Memorial Hospital</a:t>
            </a:r>
            <a:r>
              <a:rPr lang="en-US" sz="1100" dirty="0"/>
              <a:t> </a:t>
            </a:r>
            <a:r>
              <a:rPr lang="en-US" sz="1100" dirty="0" smtClean="0"/>
              <a:t>(West Allis)</a:t>
            </a:r>
          </a:p>
          <a:p>
            <a:pPr eaLnBrk="1" fontAlgn="auto" hangingPunct="1">
              <a:lnSpc>
                <a:spcPct val="80000"/>
              </a:lnSpc>
              <a:spcAft>
                <a:spcPts val="0"/>
              </a:spcAft>
              <a:buFontTx/>
              <a:buNone/>
              <a:defRPr/>
            </a:pPr>
            <a:r>
              <a:rPr lang="en-US" sz="1100" dirty="0" smtClean="0"/>
              <a:t>    Aurora Health Care </a:t>
            </a:r>
          </a:p>
          <a:p>
            <a:pPr eaLnBrk="1" fontAlgn="auto" hangingPunct="1">
              <a:lnSpc>
                <a:spcPct val="80000"/>
              </a:lnSpc>
              <a:spcAft>
                <a:spcPts val="0"/>
              </a:spcAft>
              <a:buFontTx/>
              <a:buNone/>
              <a:defRPr/>
            </a:pPr>
            <a:r>
              <a:rPr lang="en-US" sz="1100" b="1" dirty="0" smtClean="0"/>
              <a:t>West </a:t>
            </a:r>
            <a:r>
              <a:rPr lang="en-US" sz="1100" b="1" dirty="0" smtClean="0"/>
              <a:t>Virginia</a:t>
            </a:r>
          </a:p>
          <a:p>
            <a:pPr eaLnBrk="1" fontAlgn="auto" hangingPunct="1">
              <a:lnSpc>
                <a:spcPct val="80000"/>
              </a:lnSpc>
              <a:spcAft>
                <a:spcPts val="0"/>
              </a:spcAft>
              <a:buFontTx/>
              <a:buNone/>
              <a:defRPr/>
            </a:pPr>
            <a:r>
              <a:rPr lang="en-US" sz="1100" dirty="0" smtClean="0"/>
              <a:t>City Hospital (Martinsburg)*</a:t>
            </a:r>
          </a:p>
          <a:p>
            <a:pPr eaLnBrk="1" fontAlgn="auto" hangingPunct="1">
              <a:lnSpc>
                <a:spcPct val="80000"/>
              </a:lnSpc>
              <a:spcAft>
                <a:spcPts val="0"/>
              </a:spcAft>
              <a:buFontTx/>
              <a:buNone/>
              <a:defRPr/>
            </a:pPr>
            <a:r>
              <a:rPr lang="en-US" sz="1100" dirty="0" smtClean="0"/>
              <a:t>   West Virginia United </a:t>
            </a:r>
          </a:p>
          <a:p>
            <a:pPr eaLnBrk="1" fontAlgn="auto" hangingPunct="1">
              <a:lnSpc>
                <a:spcPct val="80000"/>
              </a:lnSpc>
              <a:spcAft>
                <a:spcPts val="0"/>
              </a:spcAft>
              <a:defRPr/>
            </a:pPr>
            <a:endParaRPr lang="en-US" sz="1100" dirty="0" smtClean="0">
              <a:latin typeface="Verdana" pitchFamily="34" charset="0"/>
            </a:endParaRPr>
          </a:p>
        </p:txBody>
      </p:sp>
      <p:sp>
        <p:nvSpPr>
          <p:cNvPr id="22530" name="Rectangle 2"/>
          <p:cNvSpPr>
            <a:spLocks noGrp="1" noChangeArrowheads="1"/>
          </p:cNvSpPr>
          <p:nvPr>
            <p:ph type="title" idx="4294967295"/>
          </p:nvPr>
        </p:nvSpPr>
        <p:spPr>
          <a:xfrm>
            <a:off x="0" y="132347"/>
            <a:ext cx="10972800" cy="990600"/>
          </a:xfrm>
        </p:spPr>
        <p:txBody>
          <a:bodyPr rtlCol="0">
            <a:normAutofit/>
          </a:bodyPr>
          <a:lstStyle/>
          <a:p>
            <a:pPr eaLnBrk="1" fontAlgn="auto" hangingPunct="1">
              <a:spcAft>
                <a:spcPts val="0"/>
              </a:spcAft>
              <a:defRPr/>
            </a:pPr>
            <a:r>
              <a:rPr lang="en-US" sz="3600" dirty="0" smtClean="0"/>
              <a:t>Phase I participating hospitals</a:t>
            </a:r>
          </a:p>
        </p:txBody>
      </p:sp>
      <p:sp>
        <p:nvSpPr>
          <p:cNvPr id="47107" name="Rectangle 3"/>
          <p:cNvSpPr>
            <a:spLocks noGrp="1" noChangeArrowheads="1"/>
          </p:cNvSpPr>
          <p:nvPr>
            <p:ph idx="4294967295"/>
          </p:nvPr>
        </p:nvSpPr>
        <p:spPr>
          <a:xfrm>
            <a:off x="272956" y="909338"/>
            <a:ext cx="5431808" cy="5627687"/>
          </a:xfrm>
        </p:spPr>
        <p:txBody>
          <a:bodyPr>
            <a:noAutofit/>
          </a:bodyPr>
          <a:lstStyle/>
          <a:p>
            <a:pPr marL="53975" indent="4763">
              <a:lnSpc>
                <a:spcPct val="100000"/>
              </a:lnSpc>
              <a:buNone/>
            </a:pPr>
            <a:r>
              <a:rPr lang="en-US" sz="1100" b="1" dirty="0"/>
              <a:t>Arizona</a:t>
            </a:r>
          </a:p>
          <a:p>
            <a:pPr marL="53975" indent="4763">
              <a:lnSpc>
                <a:spcPct val="100000"/>
              </a:lnSpc>
              <a:buNone/>
            </a:pPr>
            <a:r>
              <a:rPr lang="en-US" sz="1100" dirty="0" smtClean="0"/>
              <a:t>North </a:t>
            </a:r>
            <a:r>
              <a:rPr lang="en-US" sz="1100" dirty="0"/>
              <a:t>Mountain </a:t>
            </a:r>
            <a:r>
              <a:rPr lang="en-US" sz="1100" dirty="0" smtClean="0"/>
              <a:t>Hospital (Phoenix,)*</a:t>
            </a:r>
          </a:p>
          <a:p>
            <a:pPr marL="53975" indent="4763">
              <a:lnSpc>
                <a:spcPct val="100000"/>
              </a:lnSpc>
              <a:buNone/>
            </a:pPr>
            <a:r>
              <a:rPr lang="en-US" sz="1100" dirty="0" smtClean="0"/>
              <a:t>John C. Lincoln Health </a:t>
            </a:r>
            <a:r>
              <a:rPr lang="en-US" sz="1100" dirty="0" smtClean="0"/>
              <a:t>Network</a:t>
            </a:r>
            <a:endParaRPr lang="en-US" sz="1100" b="1" dirty="0"/>
          </a:p>
          <a:p>
            <a:pPr marL="53975" indent="4763" eaLnBrk="1" hangingPunct="1">
              <a:lnSpc>
                <a:spcPct val="100000"/>
              </a:lnSpc>
              <a:buFontTx/>
              <a:buNone/>
            </a:pPr>
            <a:r>
              <a:rPr lang="en-US" sz="1100" b="1" dirty="0" smtClean="0"/>
              <a:t>Illinois</a:t>
            </a:r>
            <a:endParaRPr lang="en-US" sz="1100" dirty="0" smtClean="0"/>
          </a:p>
          <a:p>
            <a:pPr marL="53975" indent="4763" eaLnBrk="1" hangingPunct="1">
              <a:lnSpc>
                <a:spcPct val="100000"/>
              </a:lnSpc>
              <a:buFontTx/>
              <a:buNone/>
            </a:pPr>
            <a:r>
              <a:rPr lang="en-US" sz="1100" dirty="0" smtClean="0"/>
              <a:t>Methodist Medical Center of Illinois (Peoria)</a:t>
            </a:r>
            <a:endParaRPr lang="en-US" sz="1100" b="1" dirty="0" smtClean="0"/>
          </a:p>
          <a:p>
            <a:pPr marL="53975" indent="4763" eaLnBrk="1" hangingPunct="1">
              <a:lnSpc>
                <a:spcPct val="100000"/>
              </a:lnSpc>
              <a:buFontTx/>
              <a:buNone/>
            </a:pPr>
            <a:r>
              <a:rPr lang="en-US" sz="1100" b="1" dirty="0" smtClean="0"/>
              <a:t>Kentucky</a:t>
            </a:r>
            <a:endParaRPr lang="en-US" sz="1100" dirty="0" smtClean="0"/>
          </a:p>
          <a:p>
            <a:pPr marL="53975" indent="4763" eaLnBrk="1" hangingPunct="1">
              <a:lnSpc>
                <a:spcPct val="100000"/>
              </a:lnSpc>
              <a:buFontTx/>
              <a:buNone/>
            </a:pPr>
            <a:r>
              <a:rPr lang="en-US" sz="1100" dirty="0" smtClean="0"/>
              <a:t>Baptist Hospital East (Louisville)</a:t>
            </a:r>
          </a:p>
          <a:p>
            <a:pPr marL="53975" indent="4763" eaLnBrk="1" hangingPunct="1">
              <a:lnSpc>
                <a:spcPct val="100000"/>
              </a:lnSpc>
              <a:buFontTx/>
              <a:buNone/>
            </a:pPr>
            <a:r>
              <a:rPr lang="en-US" sz="1100" dirty="0" smtClean="0"/>
              <a:t> Baptist Healthcare System </a:t>
            </a:r>
            <a:endParaRPr lang="en-US" sz="1100" b="1" dirty="0" smtClean="0"/>
          </a:p>
          <a:p>
            <a:pPr marL="53975" indent="4763" eaLnBrk="1" hangingPunct="1">
              <a:lnSpc>
                <a:spcPct val="100000"/>
              </a:lnSpc>
              <a:buFontTx/>
              <a:buNone/>
            </a:pPr>
            <a:r>
              <a:rPr lang="en-US" sz="1100" b="1" dirty="0" smtClean="0"/>
              <a:t>Massachusetts </a:t>
            </a:r>
            <a:endParaRPr lang="en-US" sz="1100" dirty="0" smtClean="0"/>
          </a:p>
          <a:p>
            <a:pPr marL="53975" indent="4763" eaLnBrk="1" hangingPunct="1">
              <a:lnSpc>
                <a:spcPct val="100000"/>
              </a:lnSpc>
              <a:buFontTx/>
              <a:buNone/>
            </a:pPr>
            <a:r>
              <a:rPr lang="en-US" sz="1100" dirty="0" err="1" smtClean="0"/>
              <a:t>Baystate</a:t>
            </a:r>
            <a:r>
              <a:rPr lang="en-US" sz="1100" dirty="0" smtClean="0"/>
              <a:t> Medical Center (Springfield)</a:t>
            </a:r>
          </a:p>
          <a:p>
            <a:pPr marL="53975" indent="4763" eaLnBrk="1" hangingPunct="1">
              <a:lnSpc>
                <a:spcPct val="100000"/>
              </a:lnSpc>
              <a:buFontTx/>
              <a:buNone/>
            </a:pPr>
            <a:r>
              <a:rPr lang="en-US" sz="1100" dirty="0" smtClean="0"/>
              <a:t>  </a:t>
            </a:r>
            <a:r>
              <a:rPr lang="en-US" sz="1100" dirty="0" err="1" smtClean="0"/>
              <a:t>Baystate</a:t>
            </a:r>
            <a:r>
              <a:rPr lang="en-US" sz="1100" dirty="0" smtClean="0"/>
              <a:t> Health </a:t>
            </a:r>
            <a:endParaRPr lang="en-US" sz="1100" b="1" dirty="0" smtClean="0"/>
          </a:p>
          <a:p>
            <a:pPr marL="53975" indent="4763" eaLnBrk="1" hangingPunct="1">
              <a:lnSpc>
                <a:spcPct val="100000"/>
              </a:lnSpc>
              <a:buFontTx/>
              <a:buNone/>
            </a:pPr>
            <a:r>
              <a:rPr lang="en-US" sz="1100" b="1" dirty="0" smtClean="0"/>
              <a:t>Minnesota</a:t>
            </a:r>
            <a:endParaRPr lang="en-US" sz="1100" dirty="0" smtClean="0"/>
          </a:p>
          <a:p>
            <a:pPr marL="53975" indent="4763" eaLnBrk="1" hangingPunct="1">
              <a:lnSpc>
                <a:spcPct val="100000"/>
              </a:lnSpc>
              <a:buFontTx/>
              <a:buNone/>
            </a:pPr>
            <a:r>
              <a:rPr lang="en-US" sz="1100" dirty="0" smtClean="0"/>
              <a:t>Fairview Ridges Hospital (</a:t>
            </a:r>
            <a:r>
              <a:rPr lang="en-US" sz="1100" dirty="0" smtClean="0"/>
              <a:t>Burnsville</a:t>
            </a:r>
            <a:r>
              <a:rPr lang="en-US" sz="1100" dirty="0" smtClean="0"/>
              <a:t>)</a:t>
            </a:r>
          </a:p>
          <a:p>
            <a:pPr marL="53975" indent="4763" eaLnBrk="1" hangingPunct="1">
              <a:lnSpc>
                <a:spcPct val="100000"/>
              </a:lnSpc>
              <a:buFontTx/>
              <a:buNone/>
            </a:pPr>
            <a:r>
              <a:rPr lang="en-US" sz="1100" dirty="0" smtClean="0"/>
              <a:t>Univ. of Minnesota Medical Center (Minneapolis)</a:t>
            </a:r>
          </a:p>
          <a:p>
            <a:pPr marL="53975" indent="4763" eaLnBrk="1" hangingPunct="1">
              <a:lnSpc>
                <a:spcPct val="100000"/>
              </a:lnSpc>
              <a:buFontTx/>
              <a:buNone/>
            </a:pPr>
            <a:r>
              <a:rPr lang="en-US" sz="1100" dirty="0" smtClean="0"/>
              <a:t>  Fairview Health System </a:t>
            </a:r>
            <a:endParaRPr lang="en-US" sz="1100" b="1" dirty="0" smtClean="0"/>
          </a:p>
          <a:p>
            <a:pPr marL="53975" indent="4763" eaLnBrk="1" hangingPunct="1">
              <a:lnSpc>
                <a:spcPct val="100000"/>
              </a:lnSpc>
              <a:buFontTx/>
              <a:buNone/>
            </a:pPr>
            <a:r>
              <a:rPr lang="en-US" sz="1100" b="1" dirty="0" smtClean="0"/>
              <a:t>New </a:t>
            </a:r>
            <a:r>
              <a:rPr lang="en-US" sz="1100" b="1" dirty="0" smtClean="0"/>
              <a:t>Mexico</a:t>
            </a:r>
            <a:endParaRPr lang="en-US" sz="1100" dirty="0" smtClean="0"/>
          </a:p>
          <a:p>
            <a:pPr marL="53975" indent="4763" eaLnBrk="1" hangingPunct="1">
              <a:lnSpc>
                <a:spcPct val="100000"/>
              </a:lnSpc>
              <a:buFontTx/>
              <a:buNone/>
            </a:pPr>
            <a:r>
              <a:rPr lang="en-US" sz="1100" dirty="0" smtClean="0"/>
              <a:t>Presbyterian Hospital (Albuquerque)</a:t>
            </a:r>
          </a:p>
          <a:p>
            <a:pPr marL="53975" indent="4763" eaLnBrk="1" hangingPunct="1">
              <a:lnSpc>
                <a:spcPct val="100000"/>
              </a:lnSpc>
              <a:buFontTx/>
              <a:buNone/>
            </a:pPr>
            <a:r>
              <a:rPr lang="en-US" sz="1100" dirty="0" smtClean="0"/>
              <a:t>  Presbyterian Healthcare </a:t>
            </a:r>
            <a:r>
              <a:rPr lang="en-US" sz="1100" dirty="0" smtClean="0"/>
              <a:t>Services</a:t>
            </a:r>
            <a:endParaRPr lang="en-US" sz="1100" b="1" dirty="0" smtClean="0">
              <a:latin typeface="Verdana" pitchFamily="34" charset="0"/>
            </a:endParaRPr>
          </a:p>
          <a:p>
            <a:pPr marL="53975" indent="4763" eaLnBrk="1" hangingPunct="1">
              <a:lnSpc>
                <a:spcPct val="100000"/>
              </a:lnSpc>
              <a:buFontTx/>
              <a:buNone/>
            </a:pPr>
            <a:endParaRPr lang="en-US" sz="1100" b="1" dirty="0" smtClean="0">
              <a:latin typeface="Verdana" pitchFamily="34" charset="0"/>
            </a:endParaRPr>
          </a:p>
          <a:p>
            <a:pPr marL="53975" indent="4763" eaLnBrk="1" hangingPunct="1">
              <a:lnSpc>
                <a:spcPct val="100000"/>
              </a:lnSpc>
              <a:buFontTx/>
              <a:buNone/>
            </a:pPr>
            <a:r>
              <a:rPr lang="en-US" sz="1100" dirty="0" smtClean="0"/>
              <a:t>           *Hospital did not continue in PPSI Phase II</a:t>
            </a:r>
          </a:p>
        </p:txBody>
      </p:sp>
    </p:spTree>
    <p:extLst>
      <p:ext uri="{BB962C8B-B14F-4D97-AF65-F5344CB8AC3E}">
        <p14:creationId xmlns:p14="http://schemas.microsoft.com/office/powerpoint/2010/main" val="23080451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9727" y="112295"/>
            <a:ext cx="10972800" cy="990600"/>
          </a:xfrm>
        </p:spPr>
        <p:txBody>
          <a:bodyPr/>
          <a:lstStyle/>
          <a:p>
            <a:r>
              <a:rPr lang="en-US" dirty="0" smtClean="0"/>
              <a:t>Results: Aim 1</a:t>
            </a:r>
            <a:endParaRPr lang="en-US" dirty="0"/>
          </a:p>
        </p:txBody>
      </p:sp>
      <p:sp>
        <p:nvSpPr>
          <p:cNvPr id="3" name="Content Placeholder 2"/>
          <p:cNvSpPr>
            <a:spLocks noGrp="1"/>
          </p:cNvSpPr>
          <p:nvPr>
            <p:ph idx="4294967295"/>
          </p:nvPr>
        </p:nvSpPr>
        <p:spPr>
          <a:xfrm>
            <a:off x="385009" y="1941096"/>
            <a:ext cx="10972800" cy="2492375"/>
          </a:xfrm>
        </p:spPr>
        <p:txBody>
          <a:bodyPr>
            <a:noAutofit/>
          </a:bodyPr>
          <a:lstStyle/>
          <a:p>
            <a:pPr>
              <a:buFont typeface="Wingdings" pitchFamily="2" charset="2"/>
              <a:buChar char="§"/>
            </a:pPr>
            <a:r>
              <a:rPr lang="en-US" sz="2800" dirty="0" smtClean="0"/>
              <a:t>Aim 1 (Achieve 100 % compliance with specific interventions shown to improve perinatal patient safety)</a:t>
            </a:r>
          </a:p>
          <a:p>
            <a:pPr marL="457200" lvl="1" indent="0">
              <a:buNone/>
            </a:pPr>
            <a:endParaRPr lang="en-US" sz="2400" dirty="0"/>
          </a:p>
        </p:txBody>
      </p:sp>
    </p:spTree>
    <p:extLst>
      <p:ext uri="{BB962C8B-B14F-4D97-AF65-F5344CB8AC3E}">
        <p14:creationId xmlns:p14="http://schemas.microsoft.com/office/powerpoint/2010/main" val="4043381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3"/>
          <p:cNvSpPr>
            <a:spLocks noChangeArrowheads="1"/>
          </p:cNvSpPr>
          <p:nvPr/>
        </p:nvSpPr>
        <p:spPr bwMode="auto">
          <a:xfrm>
            <a:off x="3988858" y="1041401"/>
            <a:ext cx="4252508" cy="5908675"/>
          </a:xfrm>
          <a:prstGeom prst="rect">
            <a:avLst/>
          </a:prstGeom>
          <a:gradFill rotWithShape="1">
            <a:gsLst>
              <a:gs pos="0">
                <a:srgbClr val="FFEC9B"/>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a typeface="MS PGothic" pitchFamily="34" charset="-128"/>
            </a:endParaRPr>
          </a:p>
        </p:txBody>
      </p:sp>
      <p:grpSp>
        <p:nvGrpSpPr>
          <p:cNvPr id="2" name="Group 8"/>
          <p:cNvGrpSpPr>
            <a:grpSpLocks/>
          </p:cNvGrpSpPr>
          <p:nvPr/>
        </p:nvGrpSpPr>
        <p:grpSpPr bwMode="auto">
          <a:xfrm>
            <a:off x="10653184" y="5848350"/>
            <a:ext cx="1284816" cy="801688"/>
            <a:chOff x="7989802" y="5848140"/>
            <a:chExt cx="963737" cy="802040"/>
          </a:xfrm>
        </p:grpSpPr>
        <p:sp>
          <p:nvSpPr>
            <p:cNvPr id="8207" name="Rectangle 20"/>
            <p:cNvSpPr>
              <a:spLocks noChangeArrowheads="1"/>
            </p:cNvSpPr>
            <p:nvPr/>
          </p:nvSpPr>
          <p:spPr bwMode="auto">
            <a:xfrm>
              <a:off x="8169144" y="5848140"/>
              <a:ext cx="784395" cy="62822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dirty="0">
                <a:solidFill>
                  <a:srgbClr val="000000"/>
                </a:solidFill>
              </a:endParaRPr>
            </a:p>
          </p:txBody>
        </p:sp>
        <p:sp>
          <p:nvSpPr>
            <p:cNvPr id="8208" name="Rectangle 21"/>
            <p:cNvSpPr>
              <a:spLocks noChangeArrowheads="1"/>
            </p:cNvSpPr>
            <p:nvPr/>
          </p:nvSpPr>
          <p:spPr bwMode="auto">
            <a:xfrm>
              <a:off x="7989802" y="6317672"/>
              <a:ext cx="784395" cy="3325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dirty="0">
                <a:solidFill>
                  <a:srgbClr val="000000"/>
                </a:solidFill>
              </a:endParaRPr>
            </a:p>
          </p:txBody>
        </p:sp>
      </p:grpSp>
      <p:sp>
        <p:nvSpPr>
          <p:cNvPr id="8196" name="Rectangle 23"/>
          <p:cNvSpPr>
            <a:spLocks noChangeArrowheads="1"/>
          </p:cNvSpPr>
          <p:nvPr/>
        </p:nvSpPr>
        <p:spPr bwMode="auto">
          <a:xfrm>
            <a:off x="203200" y="274638"/>
            <a:ext cx="10972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endParaRPr lang="en-US" sz="2200" dirty="0">
              <a:solidFill>
                <a:srgbClr val="F1ED8B"/>
              </a:solidFill>
              <a:latin typeface="PremierSansFour" pitchFamily="2" charset="0"/>
            </a:endParaRPr>
          </a:p>
        </p:txBody>
      </p:sp>
      <p:sp>
        <p:nvSpPr>
          <p:cNvPr id="8197" name="Rectangle 32"/>
          <p:cNvSpPr>
            <a:spLocks noGrp="1" noChangeArrowheads="1"/>
          </p:cNvSpPr>
          <p:nvPr>
            <p:ph type="title" idx="4294967295"/>
          </p:nvPr>
        </p:nvSpPr>
        <p:spPr>
          <a:xfrm>
            <a:off x="203200" y="194428"/>
            <a:ext cx="8784167" cy="757238"/>
          </a:xfrm>
          <a:noFill/>
        </p:spPr>
        <p:txBody>
          <a:bodyPr>
            <a:normAutofit/>
          </a:bodyPr>
          <a:lstStyle/>
          <a:p>
            <a:pPr eaLnBrk="1" hangingPunct="1"/>
            <a:r>
              <a:rPr lang="en-US" sz="3200" dirty="0" smtClean="0">
                <a:latin typeface="+mn-lt"/>
                <a:cs typeface="Arial" pitchFamily="34" charset="0"/>
              </a:rPr>
              <a:t>PPSI Clinical Care Bundles</a:t>
            </a:r>
          </a:p>
        </p:txBody>
      </p:sp>
      <p:sp>
        <p:nvSpPr>
          <p:cNvPr id="8199" name="Rectangle 4"/>
          <p:cNvSpPr>
            <a:spLocks noChangeArrowheads="1"/>
          </p:cNvSpPr>
          <p:nvPr/>
        </p:nvSpPr>
        <p:spPr bwMode="auto">
          <a:xfrm>
            <a:off x="4064001" y="1041400"/>
            <a:ext cx="37782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gn="l">
              <a:lnSpc>
                <a:spcPct val="115000"/>
              </a:lnSpc>
              <a:spcBef>
                <a:spcPct val="20000"/>
              </a:spcBef>
              <a:buClr>
                <a:srgbClr val="8A9295"/>
              </a:buClr>
              <a:buSzPct val="115000"/>
              <a:buFont typeface="Wingdings" pitchFamily="2" charset="2"/>
              <a:buNone/>
            </a:pPr>
            <a:r>
              <a:rPr lang="en-US" sz="2400" b="1" dirty="0" smtClean="0">
                <a:solidFill>
                  <a:srgbClr val="000000"/>
                </a:solidFill>
              </a:rPr>
              <a:t>Augmentation</a:t>
            </a:r>
          </a:p>
          <a:p>
            <a:pPr marL="231775" indent="-231775" algn="l">
              <a:lnSpc>
                <a:spcPts val="2900"/>
              </a:lnSpc>
              <a:spcBef>
                <a:spcPct val="20000"/>
              </a:spcBef>
              <a:buClr>
                <a:srgbClr val="000000"/>
              </a:buClr>
              <a:buSzPct val="115000"/>
              <a:buFont typeface="Wingdings" pitchFamily="2" charset="2"/>
              <a:buChar char="§"/>
            </a:pPr>
            <a:r>
              <a:rPr lang="en-US" sz="2000" dirty="0" smtClean="0">
                <a:solidFill>
                  <a:srgbClr val="000000"/>
                </a:solidFill>
              </a:rPr>
              <a:t>Documentation of</a:t>
            </a:r>
            <a:br>
              <a:rPr lang="en-US" sz="2000" dirty="0" smtClean="0">
                <a:solidFill>
                  <a:srgbClr val="000000"/>
                </a:solidFill>
              </a:rPr>
            </a:br>
            <a:r>
              <a:rPr lang="en-US" sz="2000" dirty="0" smtClean="0">
                <a:solidFill>
                  <a:srgbClr val="000000"/>
                </a:solidFill>
              </a:rPr>
              <a:t>estimated fetal weight</a:t>
            </a:r>
          </a:p>
          <a:p>
            <a:pPr marL="231775" indent="-231775" algn="l">
              <a:lnSpc>
                <a:spcPts val="2900"/>
              </a:lnSpc>
              <a:spcBef>
                <a:spcPct val="20000"/>
              </a:spcBef>
              <a:buClr>
                <a:srgbClr val="000000"/>
              </a:buClr>
              <a:buSzPct val="115000"/>
              <a:buFont typeface="Wingdings" pitchFamily="2" charset="2"/>
              <a:buChar char="§"/>
            </a:pPr>
            <a:r>
              <a:rPr lang="en-US" sz="2000" dirty="0" smtClean="0">
                <a:solidFill>
                  <a:srgbClr val="000000"/>
                </a:solidFill>
              </a:rPr>
              <a:t>Normal fetal status (per NICHD tiers)</a:t>
            </a:r>
          </a:p>
          <a:p>
            <a:pPr marL="231775" indent="-231775" algn="l">
              <a:lnSpc>
                <a:spcPts val="2900"/>
              </a:lnSpc>
              <a:spcBef>
                <a:spcPct val="20000"/>
              </a:spcBef>
              <a:buClr>
                <a:srgbClr val="000000"/>
              </a:buClr>
              <a:buSzPct val="115000"/>
              <a:buFont typeface="Wingdings" pitchFamily="2" charset="2"/>
              <a:buChar char="§"/>
            </a:pPr>
            <a:r>
              <a:rPr lang="en-US" sz="2000" dirty="0" smtClean="0">
                <a:solidFill>
                  <a:srgbClr val="000000"/>
                </a:solidFill>
              </a:rPr>
              <a:t>Pelvic exam prior to the start of Oxytocin</a:t>
            </a:r>
          </a:p>
          <a:p>
            <a:pPr marL="231775" indent="-231775" algn="l">
              <a:lnSpc>
                <a:spcPts val="2900"/>
              </a:lnSpc>
              <a:spcBef>
                <a:spcPct val="20000"/>
              </a:spcBef>
              <a:buClr>
                <a:srgbClr val="000000"/>
              </a:buClr>
              <a:buSzPct val="115000"/>
              <a:buFont typeface="Wingdings" pitchFamily="2" charset="2"/>
              <a:buChar char="§"/>
            </a:pPr>
            <a:r>
              <a:rPr lang="en-US" sz="2000" dirty="0" smtClean="0">
                <a:solidFill>
                  <a:srgbClr val="000000"/>
                </a:solidFill>
              </a:rPr>
              <a:t>Recognition and</a:t>
            </a:r>
            <a:br>
              <a:rPr lang="en-US" sz="2000" dirty="0" smtClean="0">
                <a:solidFill>
                  <a:srgbClr val="000000"/>
                </a:solidFill>
              </a:rPr>
            </a:br>
            <a:r>
              <a:rPr lang="en-US" sz="2000" dirty="0" smtClean="0">
                <a:solidFill>
                  <a:srgbClr val="000000"/>
                </a:solidFill>
              </a:rPr>
              <a:t>management of</a:t>
            </a:r>
            <a:br>
              <a:rPr lang="en-US" sz="2000" dirty="0" smtClean="0">
                <a:solidFill>
                  <a:srgbClr val="000000"/>
                </a:solidFill>
              </a:rPr>
            </a:br>
            <a:r>
              <a:rPr lang="en-US" sz="2000" dirty="0" err="1" smtClean="0">
                <a:solidFill>
                  <a:srgbClr val="000000"/>
                </a:solidFill>
              </a:rPr>
              <a:t>tachysystole</a:t>
            </a:r>
            <a:endParaRPr lang="en-US" sz="2000" dirty="0">
              <a:solidFill>
                <a:srgbClr val="000000"/>
              </a:solidFill>
            </a:endParaRPr>
          </a:p>
        </p:txBody>
      </p:sp>
      <p:sp>
        <p:nvSpPr>
          <p:cNvPr id="8200" name="Rectangle 5"/>
          <p:cNvSpPr>
            <a:spLocks noChangeArrowheads="1"/>
          </p:cNvSpPr>
          <p:nvPr/>
        </p:nvSpPr>
        <p:spPr bwMode="auto">
          <a:xfrm>
            <a:off x="0" y="1041401"/>
            <a:ext cx="4064000" cy="5908675"/>
          </a:xfrm>
          <a:prstGeom prst="rect">
            <a:avLst/>
          </a:prstGeom>
          <a:gradFill rotWithShape="1">
            <a:gsLst>
              <a:gs pos="0">
                <a:srgbClr val="CCE199"/>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a typeface="MS PGothic" pitchFamily="34" charset="-128"/>
            </a:endParaRPr>
          </a:p>
        </p:txBody>
      </p:sp>
      <p:sp>
        <p:nvSpPr>
          <p:cNvPr id="10" name="Rectangle 6"/>
          <p:cNvSpPr>
            <a:spLocks noChangeArrowheads="1"/>
          </p:cNvSpPr>
          <p:nvPr/>
        </p:nvSpPr>
        <p:spPr bwMode="auto">
          <a:xfrm>
            <a:off x="-75143" y="1059149"/>
            <a:ext cx="4064000" cy="3975100"/>
          </a:xfrm>
          <a:prstGeom prst="rect">
            <a:avLst/>
          </a:prstGeom>
          <a:noFill/>
          <a:ln w="9525">
            <a:noFill/>
            <a:miter lim="800000"/>
            <a:headEnd/>
            <a:tailEnd/>
          </a:ln>
        </p:spPr>
        <p:txBody>
          <a:bodyPr/>
          <a:lstStyle/>
          <a:p>
            <a:pPr algn="l">
              <a:lnSpc>
                <a:spcPct val="115000"/>
              </a:lnSpc>
              <a:spcBef>
                <a:spcPct val="20000"/>
              </a:spcBef>
              <a:buClr>
                <a:srgbClr val="8A9295"/>
              </a:buClr>
              <a:buSzPct val="125000"/>
              <a:buFont typeface="Wingdings" pitchFamily="2" charset="2"/>
              <a:buNone/>
              <a:defRPr/>
            </a:pPr>
            <a:r>
              <a:rPr lang="en-US" sz="2400" b="1" dirty="0">
                <a:solidFill>
                  <a:srgbClr val="000000"/>
                </a:solidFill>
              </a:rPr>
              <a:t>Elective Induction</a:t>
            </a:r>
          </a:p>
          <a:p>
            <a:pPr marL="231775" indent="-231775" algn="l">
              <a:lnSpc>
                <a:spcPts val="2900"/>
              </a:lnSpc>
              <a:spcBef>
                <a:spcPct val="20000"/>
              </a:spcBef>
              <a:buClr>
                <a:srgbClr val="000000"/>
              </a:buClr>
              <a:buSzPct val="115000"/>
              <a:buFont typeface="Wingdings" pitchFamily="2" charset="2"/>
              <a:buChar char="§"/>
              <a:defRPr/>
            </a:pPr>
            <a:r>
              <a:rPr lang="en-US" sz="2000" dirty="0">
                <a:solidFill>
                  <a:srgbClr val="000000"/>
                </a:solidFill>
              </a:rPr>
              <a:t>Gestational age </a:t>
            </a:r>
            <a:r>
              <a:rPr lang="en-US" sz="2000" u="sng" dirty="0">
                <a:solidFill>
                  <a:srgbClr val="000000"/>
                </a:solidFill>
              </a:rPr>
              <a:t>&gt;</a:t>
            </a:r>
            <a:r>
              <a:rPr lang="en-US" sz="2000" dirty="0">
                <a:solidFill>
                  <a:srgbClr val="000000"/>
                </a:solidFill>
              </a:rPr>
              <a:t> 39 weeks</a:t>
            </a:r>
          </a:p>
          <a:p>
            <a:pPr marL="231775" indent="-231775" algn="l">
              <a:lnSpc>
                <a:spcPts val="2900"/>
              </a:lnSpc>
              <a:spcBef>
                <a:spcPct val="20000"/>
              </a:spcBef>
              <a:buClr>
                <a:srgbClr val="000000"/>
              </a:buClr>
              <a:buSzPct val="115000"/>
              <a:buFont typeface="Wingdings" pitchFamily="2" charset="2"/>
              <a:buChar char="§"/>
              <a:defRPr/>
            </a:pPr>
            <a:r>
              <a:rPr lang="en-US" sz="2000" dirty="0">
                <a:solidFill>
                  <a:srgbClr val="000000"/>
                </a:solidFill>
              </a:rPr>
              <a:t>Normal </a:t>
            </a:r>
            <a:r>
              <a:rPr lang="en-US" sz="2000" dirty="0" smtClean="0">
                <a:solidFill>
                  <a:srgbClr val="000000"/>
                </a:solidFill>
              </a:rPr>
              <a:t>fetal status </a:t>
            </a:r>
            <a:r>
              <a:rPr lang="en-US" sz="2000" dirty="0">
                <a:solidFill>
                  <a:srgbClr val="000000"/>
                </a:solidFill>
              </a:rPr>
              <a:t>(per NICHD tiers) prior to </a:t>
            </a:r>
            <a:r>
              <a:rPr lang="en-US" sz="2000" dirty="0" smtClean="0">
                <a:solidFill>
                  <a:srgbClr val="000000"/>
                </a:solidFill>
              </a:rPr>
              <a:t>start </a:t>
            </a:r>
            <a:r>
              <a:rPr lang="en-US" sz="2000" dirty="0">
                <a:solidFill>
                  <a:srgbClr val="000000"/>
                </a:solidFill>
              </a:rPr>
              <a:t>of </a:t>
            </a:r>
            <a:r>
              <a:rPr lang="en-US" sz="2000" dirty="0" smtClean="0">
                <a:solidFill>
                  <a:srgbClr val="000000"/>
                </a:solidFill>
              </a:rPr>
              <a:t>oxytocin</a:t>
            </a:r>
            <a:endParaRPr lang="en-US" sz="2000" dirty="0">
              <a:solidFill>
                <a:srgbClr val="000000"/>
              </a:solidFill>
            </a:endParaRPr>
          </a:p>
          <a:p>
            <a:pPr marL="231775" indent="-231775" algn="l">
              <a:lnSpc>
                <a:spcPts val="2900"/>
              </a:lnSpc>
              <a:spcBef>
                <a:spcPct val="20000"/>
              </a:spcBef>
              <a:buClr>
                <a:srgbClr val="000000"/>
              </a:buClr>
              <a:buSzPct val="115000"/>
              <a:buFont typeface="Wingdings" pitchFamily="2" charset="2"/>
              <a:buChar char="§"/>
              <a:defRPr/>
            </a:pPr>
            <a:r>
              <a:rPr lang="en-US" sz="2000" dirty="0">
                <a:solidFill>
                  <a:srgbClr val="000000"/>
                </a:solidFill>
              </a:rPr>
              <a:t>Pelvic exam prior to </a:t>
            </a:r>
            <a:r>
              <a:rPr lang="en-US" sz="2000" dirty="0" smtClean="0">
                <a:solidFill>
                  <a:srgbClr val="000000"/>
                </a:solidFill>
              </a:rPr>
              <a:t>start </a:t>
            </a:r>
            <a:r>
              <a:rPr lang="en-US" sz="2000" dirty="0">
                <a:solidFill>
                  <a:srgbClr val="000000"/>
                </a:solidFill>
              </a:rPr>
              <a:t>of </a:t>
            </a:r>
            <a:r>
              <a:rPr lang="en-US" sz="2000" dirty="0" smtClean="0">
                <a:solidFill>
                  <a:srgbClr val="000000"/>
                </a:solidFill>
              </a:rPr>
              <a:t>oxytocin</a:t>
            </a:r>
            <a:endParaRPr lang="en-US" sz="2000" dirty="0">
              <a:solidFill>
                <a:srgbClr val="000000"/>
              </a:solidFill>
            </a:endParaRPr>
          </a:p>
          <a:p>
            <a:pPr marL="231775" indent="-231775" algn="l">
              <a:lnSpc>
                <a:spcPts val="2900"/>
              </a:lnSpc>
              <a:spcBef>
                <a:spcPct val="20000"/>
              </a:spcBef>
              <a:buClr>
                <a:srgbClr val="000000"/>
              </a:buClr>
              <a:buSzPct val="115000"/>
              <a:buFont typeface="Wingdings" pitchFamily="2" charset="2"/>
              <a:buChar char="§"/>
              <a:defRPr/>
            </a:pPr>
            <a:r>
              <a:rPr lang="en-US" sz="2000" dirty="0">
                <a:solidFill>
                  <a:srgbClr val="000000"/>
                </a:solidFill>
              </a:rPr>
              <a:t>Recognition and   management of      tachysystole</a:t>
            </a:r>
          </a:p>
          <a:p>
            <a:pPr marL="231775" indent="-231775" algn="l">
              <a:lnSpc>
                <a:spcPct val="115000"/>
              </a:lnSpc>
              <a:spcBef>
                <a:spcPct val="20000"/>
              </a:spcBef>
              <a:buClr>
                <a:srgbClr val="8A9295"/>
              </a:buClr>
              <a:buSzPct val="125000"/>
              <a:buFont typeface="Wingdings" pitchFamily="2" charset="2"/>
              <a:buChar char="§"/>
              <a:defRPr/>
            </a:pPr>
            <a:endParaRPr lang="en-US" dirty="0">
              <a:solidFill>
                <a:srgbClr val="000000"/>
              </a:solidFill>
              <a:latin typeface="Arial" charset="0"/>
            </a:endParaRPr>
          </a:p>
        </p:txBody>
      </p:sp>
      <p:sp>
        <p:nvSpPr>
          <p:cNvPr id="11" name="Rectangle 7"/>
          <p:cNvSpPr>
            <a:spLocks noChangeArrowheads="1"/>
          </p:cNvSpPr>
          <p:nvPr/>
        </p:nvSpPr>
        <p:spPr bwMode="auto">
          <a:xfrm>
            <a:off x="8241365" y="1041401"/>
            <a:ext cx="3950635" cy="5908259"/>
          </a:xfrm>
          <a:prstGeom prst="rect">
            <a:avLst/>
          </a:prstGeom>
          <a:gradFill flip="none" rotWithShape="1">
            <a:gsLst>
              <a:gs pos="7000">
                <a:srgbClr val="3366CC"/>
              </a:gs>
              <a:gs pos="100000">
                <a:schemeClr val="bg1"/>
              </a:gs>
            </a:gsLst>
            <a:lin ang="5400000" scaled="0"/>
            <a:tileRect/>
          </a:gradFill>
          <a:ln w="9525">
            <a:noFill/>
            <a:miter lim="800000"/>
            <a:headEnd/>
            <a:tailEnd/>
          </a:ln>
          <a:effectLst/>
        </p:spPr>
        <p:txBody>
          <a:bodyPr wrap="none" anchor="ctr"/>
          <a:lstStyle/>
          <a:p>
            <a:pPr>
              <a:defRPr/>
            </a:pPr>
            <a:endParaRPr lang="en-US" dirty="0">
              <a:solidFill>
                <a:srgbClr val="000000"/>
              </a:solidFill>
              <a:latin typeface="Arial" charset="0"/>
              <a:ea typeface="ＭＳ Ｐゴシック" charset="-128"/>
            </a:endParaRPr>
          </a:p>
        </p:txBody>
      </p:sp>
      <p:sp>
        <p:nvSpPr>
          <p:cNvPr id="8203" name="Rectangle 8"/>
          <p:cNvSpPr>
            <a:spLocks noChangeArrowheads="1"/>
          </p:cNvSpPr>
          <p:nvPr/>
        </p:nvSpPr>
        <p:spPr bwMode="auto">
          <a:xfrm>
            <a:off x="8223252" y="1041401"/>
            <a:ext cx="3778249"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gn="l">
              <a:lnSpc>
                <a:spcPct val="115000"/>
              </a:lnSpc>
              <a:spcBef>
                <a:spcPct val="20000"/>
              </a:spcBef>
              <a:buClr>
                <a:srgbClr val="8A9295"/>
              </a:buClr>
              <a:buSzPct val="125000"/>
              <a:buFont typeface="Wingdings" pitchFamily="2" charset="2"/>
              <a:buNone/>
            </a:pPr>
            <a:r>
              <a:rPr lang="en-US" sz="2400" b="1" dirty="0">
                <a:solidFill>
                  <a:srgbClr val="000000"/>
                </a:solidFill>
              </a:rPr>
              <a:t>Vacuum</a:t>
            </a:r>
          </a:p>
          <a:p>
            <a:pPr marL="231775" indent="-231775" algn="l">
              <a:lnSpc>
                <a:spcPts val="2900"/>
              </a:lnSpc>
              <a:spcBef>
                <a:spcPct val="20000"/>
              </a:spcBef>
              <a:buClr>
                <a:srgbClr val="000000"/>
              </a:buClr>
              <a:buSzPct val="115000"/>
              <a:buFont typeface="Wingdings" pitchFamily="2" charset="2"/>
              <a:buChar char="§"/>
            </a:pPr>
            <a:r>
              <a:rPr lang="en-US" sz="2000" dirty="0">
                <a:solidFill>
                  <a:srgbClr val="000000"/>
                </a:solidFill>
              </a:rPr>
              <a:t>Alternative labor strategies considered</a:t>
            </a:r>
          </a:p>
          <a:p>
            <a:pPr marL="231775" indent="-231775" algn="l">
              <a:lnSpc>
                <a:spcPts val="2900"/>
              </a:lnSpc>
              <a:spcBef>
                <a:spcPct val="20000"/>
              </a:spcBef>
              <a:buClr>
                <a:srgbClr val="000000"/>
              </a:buClr>
              <a:buSzPct val="115000"/>
              <a:buFont typeface="Wingdings" pitchFamily="2" charset="2"/>
              <a:buChar char="§"/>
            </a:pPr>
            <a:r>
              <a:rPr lang="en-US" sz="2000" dirty="0">
                <a:solidFill>
                  <a:srgbClr val="000000"/>
                </a:solidFill>
              </a:rPr>
              <a:t>Prepared patient</a:t>
            </a:r>
          </a:p>
          <a:p>
            <a:pPr marL="231775" indent="-231775" algn="l">
              <a:lnSpc>
                <a:spcPts val="2900"/>
              </a:lnSpc>
              <a:spcBef>
                <a:spcPct val="20000"/>
              </a:spcBef>
              <a:buClr>
                <a:srgbClr val="000000"/>
              </a:buClr>
              <a:buSzPct val="115000"/>
              <a:buFont typeface="Wingdings" pitchFamily="2" charset="2"/>
              <a:buChar char="§"/>
            </a:pPr>
            <a:r>
              <a:rPr lang="en-US" sz="2000" dirty="0" smtClean="0">
                <a:solidFill>
                  <a:srgbClr val="000000"/>
                </a:solidFill>
              </a:rPr>
              <a:t>Maximum </a:t>
            </a:r>
            <a:r>
              <a:rPr lang="en-US" sz="2000" dirty="0">
                <a:solidFill>
                  <a:srgbClr val="000000"/>
                </a:solidFill>
              </a:rPr>
              <a:t>application time and number of pop-offs predetermined</a:t>
            </a:r>
            <a:br>
              <a:rPr lang="en-US" sz="2000" dirty="0">
                <a:solidFill>
                  <a:srgbClr val="000000"/>
                </a:solidFill>
              </a:rPr>
            </a:br>
            <a:r>
              <a:rPr lang="en-US" sz="2000" dirty="0">
                <a:solidFill>
                  <a:srgbClr val="000000"/>
                </a:solidFill>
              </a:rPr>
              <a:t>and documented</a:t>
            </a:r>
          </a:p>
          <a:p>
            <a:pPr marL="231775" indent="-231775" algn="l">
              <a:lnSpc>
                <a:spcPts val="2900"/>
              </a:lnSpc>
              <a:spcBef>
                <a:spcPct val="20000"/>
              </a:spcBef>
              <a:buClr>
                <a:srgbClr val="000000"/>
              </a:buClr>
              <a:buSzPct val="115000"/>
              <a:buFont typeface="Wingdings" pitchFamily="2" charset="2"/>
              <a:buChar char="§"/>
            </a:pPr>
            <a:r>
              <a:rPr lang="en-US" sz="2000" dirty="0">
                <a:solidFill>
                  <a:srgbClr val="000000"/>
                </a:solidFill>
              </a:rPr>
              <a:t>Cesarean and resuscitation teams available at </a:t>
            </a:r>
            <a:r>
              <a:rPr lang="en-US" sz="2000" dirty="0" smtClean="0">
                <a:solidFill>
                  <a:srgbClr val="000000"/>
                </a:solidFill>
              </a:rPr>
              <a:t>delivery</a:t>
            </a:r>
          </a:p>
          <a:p>
            <a:pPr marL="231775" indent="-231775">
              <a:lnSpc>
                <a:spcPts val="2900"/>
              </a:lnSpc>
              <a:spcBef>
                <a:spcPct val="20000"/>
              </a:spcBef>
              <a:buClr>
                <a:srgbClr val="000000"/>
              </a:buClr>
              <a:buSzPct val="115000"/>
              <a:buFont typeface="Wingdings" pitchFamily="2" charset="2"/>
              <a:buChar char="§"/>
            </a:pPr>
            <a:r>
              <a:rPr lang="en-US" sz="2000" dirty="0">
                <a:solidFill>
                  <a:srgbClr val="000000"/>
                </a:solidFill>
              </a:rPr>
              <a:t>High probability of success </a:t>
            </a:r>
          </a:p>
          <a:p>
            <a:pPr marL="231775" indent="-231775" algn="l">
              <a:lnSpc>
                <a:spcPts val="2900"/>
              </a:lnSpc>
              <a:spcBef>
                <a:spcPct val="20000"/>
              </a:spcBef>
              <a:buClr>
                <a:srgbClr val="000000"/>
              </a:buClr>
              <a:buSzPct val="115000"/>
              <a:buFont typeface="Wingdings" pitchFamily="2" charset="2"/>
              <a:buChar char="§"/>
            </a:pPr>
            <a:endParaRPr lang="en-US" sz="2000" dirty="0">
              <a:solidFill>
                <a:srgbClr val="000000"/>
              </a:solidFill>
            </a:endParaRPr>
          </a:p>
          <a:p>
            <a:pPr marL="231775" indent="-231775" algn="l">
              <a:spcBef>
                <a:spcPct val="20000"/>
              </a:spcBef>
              <a:buClr>
                <a:srgbClr val="8A9295"/>
              </a:buClr>
              <a:buFont typeface="Wingdings" pitchFamily="2" charset="2"/>
              <a:buChar char="§"/>
            </a:pPr>
            <a:endParaRPr lang="en-US" sz="2000" dirty="0">
              <a:solidFill>
                <a:srgbClr val="000000"/>
              </a:solidFill>
            </a:endParaRPr>
          </a:p>
        </p:txBody>
      </p:sp>
      <p:sp>
        <p:nvSpPr>
          <p:cNvPr id="3" name="TextBox 2"/>
          <p:cNvSpPr txBox="1"/>
          <p:nvPr/>
        </p:nvSpPr>
        <p:spPr>
          <a:xfrm>
            <a:off x="2688493" y="5666928"/>
            <a:ext cx="5423876" cy="646331"/>
          </a:xfrm>
          <a:prstGeom prst="rect">
            <a:avLst/>
          </a:prstGeom>
          <a:noFill/>
        </p:spPr>
        <p:txBody>
          <a:bodyPr wrap="square" rtlCol="0">
            <a:spAutoFit/>
          </a:bodyPr>
          <a:lstStyle/>
          <a:p>
            <a:r>
              <a:rPr lang="en-US" i="1" dirty="0" smtClean="0">
                <a:solidFill>
                  <a:srgbClr val="FF0000"/>
                </a:solidFill>
              </a:rPr>
              <a:t>“High Reliability Goal:” Provide all elements of each bundle  to 90% of patients</a:t>
            </a:r>
            <a:endParaRPr lang="en-US" i="1" dirty="0">
              <a:solidFill>
                <a:srgbClr val="FF0000"/>
              </a:solidFill>
            </a:endParaRPr>
          </a:p>
        </p:txBody>
      </p:sp>
    </p:spTree>
    <p:extLst>
      <p:ext uri="{BB962C8B-B14F-4D97-AF65-F5344CB8AC3E}">
        <p14:creationId xmlns:p14="http://schemas.microsoft.com/office/powerpoint/2010/main" val="1206077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2348" y="224771"/>
            <a:ext cx="11226800" cy="762001"/>
          </a:xfrm>
        </p:spPr>
        <p:txBody>
          <a:bodyPr>
            <a:normAutofit/>
          </a:bodyPr>
          <a:lstStyle/>
          <a:p>
            <a:r>
              <a:rPr lang="en-US" sz="3600" b="1" dirty="0" smtClean="0">
                <a:latin typeface="+mj-lt"/>
              </a:rPr>
              <a:t>Induction bundle compliance</a:t>
            </a:r>
            <a:endParaRPr lang="en-US" sz="3600" b="1" dirty="0">
              <a:latin typeface="+mj-lt"/>
            </a:endParaRPr>
          </a:p>
        </p:txBody>
      </p:sp>
      <p:graphicFrame>
        <p:nvGraphicFramePr>
          <p:cNvPr id="5" name="Chart 4"/>
          <p:cNvGraphicFramePr>
            <a:graphicFrameLocks/>
          </p:cNvGraphicFramePr>
          <p:nvPr>
            <p:extLst>
              <p:ext uri="{D42A27DB-BD31-4B8C-83A1-F6EECF244321}">
                <p14:modId xmlns:p14="http://schemas.microsoft.com/office/powerpoint/2010/main" val="1626156593"/>
              </p:ext>
            </p:extLst>
          </p:nvPr>
        </p:nvGraphicFramePr>
        <p:xfrm>
          <a:off x="1" y="1488832"/>
          <a:ext cx="12192000" cy="492369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 y="1083024"/>
            <a:ext cx="12192000" cy="400110"/>
          </a:xfrm>
          <a:prstGeom prst="rect">
            <a:avLst/>
          </a:prstGeom>
          <a:noFill/>
        </p:spPr>
        <p:txBody>
          <a:bodyPr wrap="square" rtlCol="0">
            <a:spAutoFit/>
          </a:bodyPr>
          <a:lstStyle/>
          <a:p>
            <a:pPr algn="ctr"/>
            <a:r>
              <a:rPr lang="en-US" sz="2000" dirty="0" err="1" smtClean="0">
                <a:solidFill>
                  <a:srgbClr val="5F5F5F"/>
                </a:solidFill>
              </a:rPr>
              <a:t>Tachysystole</a:t>
            </a:r>
            <a:r>
              <a:rPr lang="en-US" sz="2000" dirty="0" smtClean="0">
                <a:solidFill>
                  <a:srgbClr val="5F5F5F"/>
                </a:solidFill>
              </a:rPr>
              <a:t> element (light blue) presents challenges for this bundle average</a:t>
            </a:r>
            <a:endParaRPr lang="en-US" sz="2000" dirty="0">
              <a:solidFill>
                <a:srgbClr val="5F5F5F"/>
              </a:solidFill>
            </a:endParaRPr>
          </a:p>
        </p:txBody>
      </p:sp>
    </p:spTree>
    <p:extLst>
      <p:ext uri="{BB962C8B-B14F-4D97-AF65-F5344CB8AC3E}">
        <p14:creationId xmlns:p14="http://schemas.microsoft.com/office/powerpoint/2010/main" val="787723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6464"/>
            <a:ext cx="10972800" cy="990600"/>
          </a:xfrm>
        </p:spPr>
        <p:txBody>
          <a:bodyPr/>
          <a:lstStyle/>
          <a:p>
            <a:r>
              <a:rPr lang="en-US" dirty="0" smtClean="0"/>
              <a:t>Results: Aim 2</a:t>
            </a:r>
            <a:endParaRPr lang="en-US" dirty="0"/>
          </a:p>
        </p:txBody>
      </p:sp>
      <p:sp>
        <p:nvSpPr>
          <p:cNvPr id="3" name="Content Placeholder 2"/>
          <p:cNvSpPr>
            <a:spLocks noGrp="1"/>
          </p:cNvSpPr>
          <p:nvPr>
            <p:ph idx="4294967295"/>
          </p:nvPr>
        </p:nvSpPr>
        <p:spPr>
          <a:xfrm>
            <a:off x="546101" y="1283368"/>
            <a:ext cx="11239500" cy="4637088"/>
          </a:xfrm>
        </p:spPr>
        <p:txBody>
          <a:bodyPr>
            <a:normAutofit/>
          </a:bodyPr>
          <a:lstStyle/>
          <a:p>
            <a:pPr>
              <a:buFont typeface="Wingdings" pitchFamily="2" charset="2"/>
              <a:buChar char="§"/>
            </a:pPr>
            <a:r>
              <a:rPr lang="en-US" sz="2800" dirty="0" smtClean="0"/>
              <a:t>Aim 2:Eliminate the incidence of preventable perinatal harm</a:t>
            </a:r>
            <a:endParaRPr lang="en-US" sz="2400" dirty="0"/>
          </a:p>
        </p:txBody>
      </p:sp>
    </p:spTree>
    <p:extLst>
      <p:ext uri="{BB962C8B-B14F-4D97-AF65-F5344CB8AC3E}">
        <p14:creationId xmlns:p14="http://schemas.microsoft.com/office/powerpoint/2010/main" val="1728917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57285" y="206627"/>
            <a:ext cx="11963400" cy="822325"/>
          </a:xfrm>
        </p:spPr>
        <p:txBody>
          <a:bodyPr rtlCol="0">
            <a:normAutofit/>
          </a:bodyPr>
          <a:lstStyle/>
          <a:p>
            <a:pPr eaLnBrk="1" fontAlgn="auto" hangingPunct="1">
              <a:lnSpc>
                <a:spcPct val="70000"/>
              </a:lnSpc>
              <a:spcAft>
                <a:spcPts val="0"/>
              </a:spcAft>
              <a:defRPr/>
            </a:pPr>
            <a:r>
              <a:rPr lang="en-US" sz="3600" dirty="0" smtClean="0">
                <a:latin typeface="+mn-lt"/>
              </a:rPr>
              <a:t>Harm measures </a:t>
            </a:r>
          </a:p>
        </p:txBody>
      </p:sp>
      <p:sp>
        <p:nvSpPr>
          <p:cNvPr id="18435" name="Rectangle 3"/>
          <p:cNvSpPr>
            <a:spLocks noGrp="1" noChangeArrowheads="1"/>
          </p:cNvSpPr>
          <p:nvPr>
            <p:ph idx="4294967295"/>
          </p:nvPr>
        </p:nvSpPr>
        <p:spPr>
          <a:xfrm>
            <a:off x="812800" y="1090614"/>
            <a:ext cx="11379200" cy="5087937"/>
          </a:xfrm>
          <a:noFill/>
          <a:ln>
            <a:noFill/>
          </a:ln>
        </p:spPr>
        <p:txBody>
          <a:bodyPr rtlCol="0">
            <a:normAutofit fontScale="25000" lnSpcReduction="20000"/>
          </a:bodyPr>
          <a:lstStyle/>
          <a:p>
            <a:pPr marL="0" indent="0" eaLnBrk="1" fontAlgn="auto" hangingPunct="1">
              <a:lnSpc>
                <a:spcPct val="120000"/>
              </a:lnSpc>
              <a:spcBef>
                <a:spcPts val="1200"/>
              </a:spcBef>
              <a:spcAft>
                <a:spcPts val="600"/>
              </a:spcAft>
              <a:buClr>
                <a:schemeClr val="accent1"/>
              </a:buClr>
              <a:buNone/>
              <a:defRPr/>
            </a:pPr>
            <a:r>
              <a:rPr lang="en-US" sz="9600" dirty="0" smtClean="0">
                <a:latin typeface="+mn-lt"/>
              </a:rPr>
              <a:t>The </a:t>
            </a:r>
            <a:r>
              <a:rPr lang="en-US" sz="9600" dirty="0" smtClean="0">
                <a:latin typeface="+mj-lt"/>
                <a:cs typeface="Times New Roman" pitchFamily="18" charset="0"/>
              </a:rPr>
              <a:t>Adverse Outcome Index (AOI) measures the volume and magnitude of 10 types of potentially preventable adverse events –  maternal and  newborn.</a:t>
            </a:r>
          </a:p>
          <a:p>
            <a:pPr marL="0" indent="0" eaLnBrk="1" fontAlgn="auto" hangingPunct="1">
              <a:lnSpc>
                <a:spcPct val="120000"/>
              </a:lnSpc>
              <a:spcBef>
                <a:spcPts val="1200"/>
              </a:spcBef>
              <a:spcAft>
                <a:spcPts val="600"/>
              </a:spcAft>
              <a:buClr>
                <a:schemeClr val="accent1"/>
              </a:buClr>
              <a:buNone/>
              <a:defRPr/>
            </a:pPr>
            <a:r>
              <a:rPr lang="en-US" sz="9600" b="1" u="sng" dirty="0" smtClean="0">
                <a:latin typeface="+mj-lt"/>
                <a:cs typeface="Times New Roman" pitchFamily="18" charset="0"/>
              </a:rPr>
              <a:t>Maternal</a:t>
            </a:r>
            <a:r>
              <a:rPr lang="en-US" sz="9600" b="1" dirty="0" smtClean="0">
                <a:latin typeface="+mj-lt"/>
                <a:cs typeface="Times New Roman" pitchFamily="18" charset="0"/>
              </a:rPr>
              <a:t>:                                    </a:t>
            </a:r>
            <a:r>
              <a:rPr lang="en-US" sz="9600" b="1" u="sng" dirty="0" smtClean="0">
                <a:latin typeface="+mj-lt"/>
                <a:cs typeface="Times New Roman" pitchFamily="18" charset="0"/>
              </a:rPr>
              <a:t>Neonate</a:t>
            </a:r>
            <a:r>
              <a:rPr lang="en-US" sz="9600" b="1" dirty="0" smtClean="0">
                <a:latin typeface="+mj-lt"/>
                <a:cs typeface="Times New Roman" pitchFamily="18" charset="0"/>
              </a:rPr>
              <a:t>:</a:t>
            </a:r>
          </a:p>
          <a:p>
            <a:pPr eaLnBrk="1" fontAlgn="auto" hangingPunct="1">
              <a:lnSpc>
                <a:spcPct val="120000"/>
              </a:lnSpc>
              <a:spcAft>
                <a:spcPts val="0"/>
              </a:spcAft>
              <a:buFontTx/>
              <a:buNone/>
              <a:defRPr/>
            </a:pPr>
            <a:r>
              <a:rPr lang="en-US" sz="9600" dirty="0" smtClean="0">
                <a:latin typeface="+mj-lt"/>
              </a:rPr>
              <a:t>  Maternal death                            Birth trauma*</a:t>
            </a:r>
          </a:p>
          <a:p>
            <a:pPr eaLnBrk="1" fontAlgn="auto" hangingPunct="1">
              <a:lnSpc>
                <a:spcPct val="120000"/>
              </a:lnSpc>
              <a:spcAft>
                <a:spcPts val="0"/>
              </a:spcAft>
              <a:buFontTx/>
              <a:buNone/>
              <a:defRPr/>
            </a:pPr>
            <a:r>
              <a:rPr lang="en-US" sz="9600" dirty="0" smtClean="0">
                <a:latin typeface="+mj-lt"/>
              </a:rPr>
              <a:t>  Uterine rupture                             Admission to NICU  </a:t>
            </a:r>
          </a:p>
          <a:p>
            <a:pPr eaLnBrk="1" fontAlgn="auto" hangingPunct="1">
              <a:lnSpc>
                <a:spcPct val="120000"/>
              </a:lnSpc>
              <a:spcAft>
                <a:spcPts val="0"/>
              </a:spcAft>
              <a:buFontTx/>
              <a:buNone/>
              <a:defRPr/>
            </a:pPr>
            <a:r>
              <a:rPr lang="en-US" sz="9600" dirty="0" smtClean="0">
                <a:latin typeface="+mj-lt"/>
              </a:rPr>
              <a:t>  Return to OR/L&amp;D 	</a:t>
            </a:r>
            <a:r>
              <a:rPr lang="en-US" sz="9600" dirty="0">
                <a:latin typeface="+mj-lt"/>
              </a:rPr>
              <a:t>	</a:t>
            </a:r>
            <a:r>
              <a:rPr lang="en-US" sz="9600" dirty="0" smtClean="0">
                <a:latin typeface="+mj-lt"/>
              </a:rPr>
              <a:t>             (&gt;2500g &amp; for &gt;24hours)</a:t>
            </a:r>
          </a:p>
          <a:p>
            <a:pPr eaLnBrk="1" fontAlgn="auto" hangingPunct="1">
              <a:lnSpc>
                <a:spcPct val="120000"/>
              </a:lnSpc>
              <a:spcAft>
                <a:spcPts val="0"/>
              </a:spcAft>
              <a:buFontTx/>
              <a:buNone/>
              <a:defRPr/>
            </a:pPr>
            <a:r>
              <a:rPr lang="en-US" sz="9600" dirty="0" smtClean="0">
                <a:latin typeface="+mj-lt"/>
              </a:rPr>
              <a:t>  3º or 4º perineal tear                    Apgar score &lt;7 at 5 </a:t>
            </a:r>
            <a:r>
              <a:rPr lang="en-US" sz="9600" dirty="0" err="1" smtClean="0">
                <a:latin typeface="+mj-lt"/>
              </a:rPr>
              <a:t>mins</a:t>
            </a:r>
            <a:endParaRPr lang="en-US" sz="9600" dirty="0" smtClean="0">
              <a:latin typeface="+mj-lt"/>
            </a:endParaRPr>
          </a:p>
          <a:p>
            <a:pPr>
              <a:lnSpc>
                <a:spcPct val="120000"/>
              </a:lnSpc>
              <a:buNone/>
              <a:defRPr/>
            </a:pPr>
            <a:r>
              <a:rPr lang="en-US" sz="9600" dirty="0" smtClean="0">
                <a:latin typeface="+mj-lt"/>
              </a:rPr>
              <a:t>  Maternal admission to ICU          </a:t>
            </a:r>
            <a:r>
              <a:rPr lang="en-US" sz="9600" dirty="0" err="1" smtClean="0">
                <a:latin typeface="+mj-lt"/>
              </a:rPr>
              <a:t>Intrapartum</a:t>
            </a:r>
            <a:r>
              <a:rPr lang="en-US" sz="9600" dirty="0" smtClean="0">
                <a:latin typeface="+mj-lt"/>
              </a:rPr>
              <a:t> &amp; neonatal 	</a:t>
            </a:r>
            <a:r>
              <a:rPr lang="en-US" sz="9600" dirty="0" smtClean="0"/>
              <a:t> Blood transfusion </a:t>
            </a:r>
            <a:r>
              <a:rPr lang="en-US" sz="9600" dirty="0" smtClean="0">
                <a:latin typeface="+mj-lt"/>
              </a:rPr>
              <a:t>		</a:t>
            </a:r>
            <a:r>
              <a:rPr lang="en-US" sz="9600" dirty="0">
                <a:latin typeface="+mj-lt"/>
              </a:rPr>
              <a:t> </a:t>
            </a:r>
            <a:r>
              <a:rPr lang="en-US" sz="9600" dirty="0" smtClean="0">
                <a:latin typeface="+mj-lt"/>
              </a:rPr>
              <a:t>             death </a:t>
            </a:r>
            <a:r>
              <a:rPr lang="en-US" sz="9600" dirty="0"/>
              <a:t>(&gt;2500g)</a:t>
            </a:r>
            <a:r>
              <a:rPr lang="en-US" sz="9600" dirty="0" smtClean="0">
                <a:latin typeface="+mj-lt"/>
              </a:rPr>
              <a:t> </a:t>
            </a:r>
          </a:p>
          <a:p>
            <a:pPr eaLnBrk="1" fontAlgn="auto" hangingPunct="1">
              <a:lnSpc>
                <a:spcPct val="90000"/>
              </a:lnSpc>
              <a:spcAft>
                <a:spcPts val="0"/>
              </a:spcAft>
              <a:buFontTx/>
              <a:buNone/>
              <a:defRPr/>
            </a:pPr>
            <a:r>
              <a:rPr lang="en-US" sz="9600" b="1" dirty="0" smtClean="0">
                <a:latin typeface="+mj-lt"/>
              </a:rPr>
              <a:t>	         	           </a:t>
            </a:r>
            <a:r>
              <a:rPr lang="en-US" sz="9600" dirty="0" smtClean="0">
                <a:latin typeface="+mj-lt"/>
              </a:rPr>
              <a:t>	</a:t>
            </a:r>
          </a:p>
          <a:p>
            <a:pPr eaLnBrk="1" fontAlgn="auto" hangingPunct="1">
              <a:lnSpc>
                <a:spcPct val="90000"/>
              </a:lnSpc>
              <a:spcAft>
                <a:spcPts val="0"/>
              </a:spcAft>
              <a:buFontTx/>
              <a:buNone/>
              <a:defRPr/>
            </a:pPr>
            <a:endParaRPr lang="en-US" sz="9600" b="1" dirty="0" smtClean="0">
              <a:latin typeface="+mj-lt"/>
            </a:endParaRPr>
          </a:p>
          <a:p>
            <a:pPr eaLnBrk="1" fontAlgn="auto" hangingPunct="1">
              <a:lnSpc>
                <a:spcPct val="90000"/>
              </a:lnSpc>
              <a:spcAft>
                <a:spcPts val="0"/>
              </a:spcAft>
              <a:buFontTx/>
              <a:buNone/>
              <a:defRPr/>
            </a:pPr>
            <a:endParaRPr lang="en-US" sz="9600" b="1" dirty="0" smtClean="0">
              <a:latin typeface="+mj-lt"/>
            </a:endParaRPr>
          </a:p>
          <a:p>
            <a:pPr eaLnBrk="1" fontAlgn="auto" hangingPunct="1">
              <a:lnSpc>
                <a:spcPct val="90000"/>
              </a:lnSpc>
              <a:spcAft>
                <a:spcPts val="0"/>
              </a:spcAft>
              <a:buFontTx/>
              <a:buNone/>
              <a:defRPr/>
            </a:pPr>
            <a:r>
              <a:rPr lang="en-US" sz="9600" b="1" dirty="0" smtClean="0">
                <a:latin typeface="+mj-lt"/>
              </a:rPr>
              <a:t>       </a:t>
            </a:r>
          </a:p>
          <a:p>
            <a:pPr eaLnBrk="1" fontAlgn="auto" hangingPunct="1">
              <a:lnSpc>
                <a:spcPct val="90000"/>
              </a:lnSpc>
              <a:spcBef>
                <a:spcPct val="0"/>
              </a:spcBef>
              <a:spcAft>
                <a:spcPts val="0"/>
              </a:spcAft>
              <a:defRPr/>
            </a:pPr>
            <a:endParaRPr lang="en-US" sz="9600" dirty="0" smtClean="0">
              <a:latin typeface="+mj-lt"/>
            </a:endParaRPr>
          </a:p>
        </p:txBody>
      </p:sp>
      <p:sp>
        <p:nvSpPr>
          <p:cNvPr id="20484" name="Text Box 4"/>
          <p:cNvSpPr txBox="1">
            <a:spLocks noChangeArrowheads="1"/>
          </p:cNvSpPr>
          <p:nvPr/>
        </p:nvSpPr>
        <p:spPr bwMode="auto">
          <a:xfrm>
            <a:off x="618067" y="5949950"/>
            <a:ext cx="6223000" cy="457200"/>
          </a:xfrm>
          <a:prstGeom prst="rect">
            <a:avLst/>
          </a:prstGeom>
          <a:noFill/>
          <a:ln w="9525">
            <a:noFill/>
            <a:miter lim="800000"/>
            <a:headEnd/>
            <a:tailEnd/>
          </a:ln>
        </p:spPr>
        <p:txBody>
          <a:bodyPr>
            <a:spAutoFit/>
          </a:bodyPr>
          <a:lstStyle/>
          <a:p>
            <a:pPr>
              <a:spcBef>
                <a:spcPct val="50000"/>
              </a:spcBef>
            </a:pPr>
            <a:endParaRPr lang="en-US" sz="2400" dirty="0">
              <a:latin typeface="Calibri" pitchFamily="34" charset="0"/>
            </a:endParaRPr>
          </a:p>
        </p:txBody>
      </p:sp>
      <p:sp>
        <p:nvSpPr>
          <p:cNvPr id="20485" name="Text Box 5"/>
          <p:cNvSpPr txBox="1">
            <a:spLocks noChangeArrowheads="1"/>
          </p:cNvSpPr>
          <p:nvPr/>
        </p:nvSpPr>
        <p:spPr bwMode="auto">
          <a:xfrm>
            <a:off x="390769" y="6388200"/>
            <a:ext cx="11496432" cy="276999"/>
          </a:xfrm>
          <a:prstGeom prst="rect">
            <a:avLst/>
          </a:prstGeom>
          <a:noFill/>
          <a:ln w="9525">
            <a:noFill/>
            <a:miter lim="800000"/>
            <a:headEnd/>
            <a:tailEnd/>
          </a:ln>
        </p:spPr>
        <p:txBody>
          <a:bodyPr wrap="square">
            <a:spAutoFit/>
          </a:bodyPr>
          <a:lstStyle/>
          <a:p>
            <a:pPr>
              <a:spcBef>
                <a:spcPct val="50000"/>
              </a:spcBef>
            </a:pPr>
            <a:r>
              <a:rPr lang="en-US" sz="1200" dirty="0">
                <a:latin typeface="Calibri" pitchFamily="34" charset="0"/>
              </a:rPr>
              <a:t>*Defined differently than the AHRQ Birth Trauma Patient Safety </a:t>
            </a:r>
            <a:r>
              <a:rPr lang="en-US" sz="1200" dirty="0" smtClean="0">
                <a:latin typeface="Calibri" pitchFamily="34" charset="0"/>
              </a:rPr>
              <a:t>Indicator PSI 17</a:t>
            </a:r>
            <a:endParaRPr lang="en-US" sz="1200" dirty="0">
              <a:latin typeface="Calibri" pitchFamily="34" charset="0"/>
            </a:endParaRPr>
          </a:p>
        </p:txBody>
      </p:sp>
    </p:spTree>
    <p:extLst>
      <p:ext uri="{BB962C8B-B14F-4D97-AF65-F5344CB8AC3E}">
        <p14:creationId xmlns:p14="http://schemas.microsoft.com/office/powerpoint/2010/main" val="4049190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1043</TotalTime>
  <Words>1274</Words>
  <Application>Microsoft Office PowerPoint</Application>
  <PresentationFormat>Widescreen</PresentationFormat>
  <Paragraphs>278</Paragraphs>
  <Slides>19</Slides>
  <Notes>18</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ＭＳ Ｐゴシック</vt:lpstr>
      <vt:lpstr>ＭＳ Ｐゴシック</vt:lpstr>
      <vt:lpstr>Arial</vt:lpstr>
      <vt:lpstr>Calibri</vt:lpstr>
      <vt:lpstr>Calibri Light</vt:lpstr>
      <vt:lpstr>PremierSansFour</vt:lpstr>
      <vt:lpstr>Times New Roman</vt:lpstr>
      <vt:lpstr>Verdana</vt:lpstr>
      <vt:lpstr>Wingdings</vt:lpstr>
      <vt:lpstr>Office Theme</vt:lpstr>
      <vt:lpstr> Reducing Preventable Perinatal Harm to Decrease Malpractice Claims  William Riley, Mac McCullough and Cecile Dinh.  Arizona State University Les Meredith and Rebecca Price, Premier, Inc  8th Annual Keeneland Conference Public Health Systems and Services Research Lexington, Kentucky  April 22, 2015 </vt:lpstr>
      <vt:lpstr>Specific Aims</vt:lpstr>
      <vt:lpstr>Methods: Design</vt:lpstr>
      <vt:lpstr>Phase I participating hospitals</vt:lpstr>
      <vt:lpstr>Results: Aim 1</vt:lpstr>
      <vt:lpstr>PPSI Clinical Care Bundles</vt:lpstr>
      <vt:lpstr>Induction bundle compliance</vt:lpstr>
      <vt:lpstr>Results: Aim 2</vt:lpstr>
      <vt:lpstr>Harm measures </vt:lpstr>
      <vt:lpstr>Reducing AOI harms per 1,000 deliveries</vt:lpstr>
      <vt:lpstr>Results - Aim 3</vt:lpstr>
      <vt:lpstr>Four Years (2006-2009)</vt:lpstr>
      <vt:lpstr>OB Claims as Percent of Total</vt:lpstr>
      <vt:lpstr>Baseline versus Intervention period measures</vt:lpstr>
      <vt:lpstr>Change in Malpractice Spending from Baseline to Intervention</vt:lpstr>
      <vt:lpstr>Change in Malpractice Spending from Baseline to Intervention</vt:lpstr>
      <vt:lpstr>Conclusion</vt:lpstr>
      <vt:lpstr>Change in Malpractice Spending from Baseline to Intervention</vt:lpstr>
      <vt:lpstr>PPSI timeline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 McCullough</dc:creator>
  <cp:lastModifiedBy>Cecile Dinh</cp:lastModifiedBy>
  <cp:revision>27</cp:revision>
  <cp:lastPrinted>2015-04-18T20:26:35Z</cp:lastPrinted>
  <dcterms:created xsi:type="dcterms:W3CDTF">2015-04-18T18:21:08Z</dcterms:created>
  <dcterms:modified xsi:type="dcterms:W3CDTF">2015-04-22T14:57:01Z</dcterms:modified>
</cp:coreProperties>
</file>